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32"/>
  </p:notesMasterIdLst>
  <p:sldIdLst>
    <p:sldId id="338" r:id="rId2"/>
    <p:sldId id="342" r:id="rId3"/>
    <p:sldId id="343" r:id="rId4"/>
    <p:sldId id="295" r:id="rId5"/>
    <p:sldId id="344" r:id="rId6"/>
    <p:sldId id="323" r:id="rId7"/>
    <p:sldId id="345" r:id="rId8"/>
    <p:sldId id="347" r:id="rId9"/>
    <p:sldId id="346" r:id="rId10"/>
    <p:sldId id="324" r:id="rId11"/>
    <p:sldId id="353" r:id="rId12"/>
    <p:sldId id="325" r:id="rId13"/>
    <p:sldId id="348" r:id="rId14"/>
    <p:sldId id="349" r:id="rId15"/>
    <p:sldId id="350" r:id="rId16"/>
    <p:sldId id="351" r:id="rId17"/>
    <p:sldId id="352" r:id="rId18"/>
    <p:sldId id="326" r:id="rId19"/>
    <p:sldId id="354" r:id="rId20"/>
    <p:sldId id="355" r:id="rId21"/>
    <p:sldId id="356" r:id="rId22"/>
    <p:sldId id="327" r:id="rId23"/>
    <p:sldId id="358" r:id="rId24"/>
    <p:sldId id="359" r:id="rId25"/>
    <p:sldId id="360" r:id="rId26"/>
    <p:sldId id="276" r:id="rId27"/>
    <p:sldId id="368" r:id="rId28"/>
    <p:sldId id="339" r:id="rId29"/>
    <p:sldId id="366" r:id="rId30"/>
    <p:sldId id="367" r:id="rId31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09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39" y="0"/>
            <a:ext cx="2945091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32" y="4690268"/>
            <a:ext cx="5437212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TW" noProof="0" smtClean="0"/>
              <a:t>Click to edit Master text styles</a:t>
            </a:r>
          </a:p>
          <a:p>
            <a:pPr lvl="1"/>
            <a:r>
              <a:rPr lang="en-GB" altLang="zh-TW" noProof="0" smtClean="0"/>
              <a:t>Second level</a:t>
            </a:r>
          </a:p>
          <a:p>
            <a:pPr lvl="2"/>
            <a:r>
              <a:rPr lang="en-GB" altLang="zh-TW" noProof="0" smtClean="0"/>
              <a:t>Third level</a:t>
            </a:r>
          </a:p>
          <a:p>
            <a:pPr lvl="3"/>
            <a:r>
              <a:rPr lang="en-GB" altLang="zh-TW" noProof="0" smtClean="0"/>
              <a:t>Fourth level</a:t>
            </a:r>
          </a:p>
          <a:p>
            <a:pPr lvl="4"/>
            <a:r>
              <a:rPr lang="en-GB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09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39" y="9378824"/>
            <a:ext cx="2945091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fld id="{715E7AC3-D2A4-4844-8E65-B448C3B85DD2}" type="slidenum">
              <a:rPr lang="zh-TW" altLang="en-GB"/>
              <a:pPr>
                <a:defRPr/>
              </a:pPr>
              <a:t>‹#›</a:t>
            </a:fld>
            <a:endParaRPr lang="en-GB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1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2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3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104B6B-C1C3-453C-BF60-540446677CD6}" type="slidenum">
              <a:rPr lang="zh-TW" altLang="en-GB" smtClean="0"/>
              <a:pPr/>
              <a:t>4</a:t>
            </a:fld>
            <a:endParaRPr lang="en-GB" altLang="zh-TW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5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6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7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8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9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10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EB4776-BAD0-43C4-9739-46872EFC82D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12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13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BB96B3-11B2-4EFA-B2D8-4D9BDD1944BD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468C41-CFC5-4F98-B6D2-1F6B7B145D8E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1F2AA1-554F-49A2-8C97-BF0434B0E594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9F7F3F-2F5E-40C5-B5DE-134B064E070B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18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0298F2-15E8-4DE1-B2F6-DA067A13B46F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4C8695-6D47-4006-8F37-A6B7BDD66782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7E6FC5-E99E-4CED-A056-1AB7C1C02615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22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CB651A-341F-4B59-B9B2-B6D49193E237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255956-DFC2-4BBC-BD53-B96CC18C21B7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A6B23E-615C-4A9A-9158-9C8159ED0FF2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9AC96E-9CA6-4FEE-A0BE-ED52342D71DA}" type="slidenum">
              <a:rPr lang="zh-TW" altLang="en-GB" smtClean="0"/>
              <a:pPr/>
              <a:t>26</a:t>
            </a:fld>
            <a:endParaRPr lang="en-GB" altLang="zh-TW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27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5E7AC3-D2A4-4844-8E65-B448C3B85DD2}" type="slidenum">
              <a:rPr lang="zh-TW" altLang="en-GB" smtClean="0"/>
              <a:pPr>
                <a:defRPr/>
              </a:pPr>
              <a:t>28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36752F-6EE4-4F8E-9C85-DF1DA6616D6C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244350-7B19-4E28-8BCC-F7947C2DDA4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4760913" y="20638"/>
            <a:ext cx="4438650" cy="4038600"/>
          </a:xfrm>
          <a:custGeom>
            <a:avLst/>
            <a:gdLst/>
            <a:ahLst/>
            <a:cxnLst>
              <a:cxn ang="0">
                <a:pos x="23" y="4"/>
              </a:cxn>
              <a:cxn ang="0">
                <a:pos x="11" y="71"/>
              </a:cxn>
              <a:cxn ang="0">
                <a:pos x="25" y="393"/>
              </a:cxn>
              <a:cxn ang="0">
                <a:pos x="54" y="457"/>
              </a:cxn>
              <a:cxn ang="0">
                <a:pos x="158" y="482"/>
              </a:cxn>
              <a:cxn ang="0">
                <a:pos x="204" y="495"/>
              </a:cxn>
              <a:cxn ang="0">
                <a:pos x="520" y="475"/>
              </a:cxn>
              <a:cxn ang="0">
                <a:pos x="533" y="167"/>
              </a:cxn>
              <a:cxn ang="0">
                <a:pos x="369" y="16"/>
              </a:cxn>
              <a:cxn ang="0">
                <a:pos x="249" y="29"/>
              </a:cxn>
              <a:cxn ang="0">
                <a:pos x="198" y="11"/>
              </a:cxn>
              <a:cxn ang="0">
                <a:pos x="151" y="2"/>
              </a:cxn>
              <a:cxn ang="0">
                <a:pos x="23" y="4"/>
              </a:cxn>
            </a:cxnLst>
            <a:rect l="0" t="0" r="r" b="b"/>
            <a:pathLst>
              <a:path w="546" h="497">
                <a:moveTo>
                  <a:pt x="23" y="4"/>
                </a:moveTo>
                <a:cubicBezTo>
                  <a:pt x="23" y="4"/>
                  <a:pt x="0" y="34"/>
                  <a:pt x="11" y="71"/>
                </a:cubicBezTo>
                <a:cubicBezTo>
                  <a:pt x="19" y="100"/>
                  <a:pt x="25" y="393"/>
                  <a:pt x="25" y="393"/>
                </a:cubicBezTo>
                <a:cubicBezTo>
                  <a:pt x="25" y="393"/>
                  <a:pt x="42" y="452"/>
                  <a:pt x="54" y="457"/>
                </a:cubicBezTo>
                <a:cubicBezTo>
                  <a:pt x="66" y="462"/>
                  <a:pt x="158" y="482"/>
                  <a:pt x="158" y="482"/>
                </a:cubicBezTo>
                <a:cubicBezTo>
                  <a:pt x="158" y="482"/>
                  <a:pt x="191" y="497"/>
                  <a:pt x="204" y="495"/>
                </a:cubicBezTo>
                <a:cubicBezTo>
                  <a:pt x="217" y="494"/>
                  <a:pt x="506" y="487"/>
                  <a:pt x="520" y="475"/>
                </a:cubicBezTo>
                <a:cubicBezTo>
                  <a:pt x="533" y="463"/>
                  <a:pt x="546" y="218"/>
                  <a:pt x="533" y="167"/>
                </a:cubicBezTo>
                <a:cubicBezTo>
                  <a:pt x="520" y="117"/>
                  <a:pt x="404" y="14"/>
                  <a:pt x="369" y="16"/>
                </a:cubicBezTo>
                <a:cubicBezTo>
                  <a:pt x="335" y="17"/>
                  <a:pt x="249" y="29"/>
                  <a:pt x="249" y="29"/>
                </a:cubicBezTo>
                <a:lnTo>
                  <a:pt x="198" y="11"/>
                </a:lnTo>
                <a:lnTo>
                  <a:pt x="151" y="2"/>
                </a:lnTo>
                <a:cubicBezTo>
                  <a:pt x="151" y="2"/>
                  <a:pt x="79" y="0"/>
                  <a:pt x="23" y="4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4572000" y="28575"/>
            <a:ext cx="4756150" cy="4338638"/>
            <a:chOff x="2918" y="18"/>
            <a:chExt cx="2958" cy="26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3060" y="18"/>
              <a:ext cx="490" cy="187"/>
            </a:xfrm>
            <a:custGeom>
              <a:avLst/>
              <a:gdLst/>
              <a:ahLst/>
              <a:cxnLst>
                <a:cxn ang="0">
                  <a:pos x="71" y="25"/>
                </a:cxn>
                <a:cxn ang="0">
                  <a:pos x="91" y="20"/>
                </a:cxn>
                <a:cxn ang="0">
                  <a:pos x="92" y="17"/>
                </a:cxn>
                <a:cxn ang="0">
                  <a:pos x="88" y="0"/>
                </a:cxn>
                <a:cxn ang="0">
                  <a:pos x="25" y="0"/>
                </a:cxn>
                <a:cxn ang="0">
                  <a:pos x="10" y="22"/>
                </a:cxn>
                <a:cxn ang="0">
                  <a:pos x="71" y="25"/>
                </a:cxn>
              </a:cxnLst>
              <a:rect l="0" t="0" r="r" b="b"/>
              <a:pathLst>
                <a:path w="97" h="37">
                  <a:moveTo>
                    <a:pt x="71" y="25"/>
                  </a:moveTo>
                  <a:cubicBezTo>
                    <a:pt x="81" y="22"/>
                    <a:pt x="87" y="21"/>
                    <a:pt x="91" y="20"/>
                  </a:cubicBezTo>
                  <a:cubicBezTo>
                    <a:pt x="91" y="19"/>
                    <a:pt x="91" y="19"/>
                    <a:pt x="92" y="17"/>
                  </a:cubicBezTo>
                  <a:cubicBezTo>
                    <a:pt x="97" y="11"/>
                    <a:pt x="95" y="4"/>
                    <a:pt x="88" y="0"/>
                  </a:cubicBezTo>
                  <a:lnTo>
                    <a:pt x="25" y="0"/>
                  </a:lnTo>
                  <a:cubicBezTo>
                    <a:pt x="10" y="3"/>
                    <a:pt x="0" y="10"/>
                    <a:pt x="10" y="22"/>
                  </a:cubicBezTo>
                  <a:cubicBezTo>
                    <a:pt x="10" y="22"/>
                    <a:pt x="28" y="37"/>
                    <a:pt x="71" y="2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2918" y="18"/>
              <a:ext cx="2958" cy="2699"/>
            </a:xfrm>
            <a:custGeom>
              <a:avLst/>
              <a:gdLst/>
              <a:ahLst/>
              <a:cxnLst>
                <a:cxn ang="0">
                  <a:pos x="504" y="1"/>
                </a:cxn>
                <a:cxn ang="0">
                  <a:pos x="157" y="0"/>
                </a:cxn>
                <a:cxn ang="0">
                  <a:pos x="225" y="21"/>
                </a:cxn>
                <a:cxn ang="0">
                  <a:pos x="174" y="39"/>
                </a:cxn>
                <a:cxn ang="0">
                  <a:pos x="207" y="71"/>
                </a:cxn>
                <a:cxn ang="0">
                  <a:pos x="74" y="60"/>
                </a:cxn>
                <a:cxn ang="0">
                  <a:pos x="26" y="63"/>
                </a:cxn>
                <a:cxn ang="0">
                  <a:pos x="199" y="487"/>
                </a:cxn>
                <a:cxn ang="0">
                  <a:pos x="144" y="341"/>
                </a:cxn>
                <a:cxn ang="0">
                  <a:pos x="105" y="376"/>
                </a:cxn>
                <a:cxn ang="0">
                  <a:pos x="94" y="435"/>
                </a:cxn>
                <a:cxn ang="0">
                  <a:pos x="124" y="265"/>
                </a:cxn>
                <a:cxn ang="0">
                  <a:pos x="153" y="228"/>
                </a:cxn>
                <a:cxn ang="0">
                  <a:pos x="209" y="237"/>
                </a:cxn>
                <a:cxn ang="0">
                  <a:pos x="188" y="306"/>
                </a:cxn>
                <a:cxn ang="0">
                  <a:pos x="192" y="395"/>
                </a:cxn>
                <a:cxn ang="0">
                  <a:pos x="515" y="483"/>
                </a:cxn>
                <a:cxn ang="0">
                  <a:pos x="454" y="427"/>
                </a:cxn>
                <a:cxn ang="0">
                  <a:pos x="425" y="345"/>
                </a:cxn>
                <a:cxn ang="0">
                  <a:pos x="396" y="270"/>
                </a:cxn>
                <a:cxn ang="0">
                  <a:pos x="460" y="256"/>
                </a:cxn>
                <a:cxn ang="0">
                  <a:pos x="407" y="223"/>
                </a:cxn>
                <a:cxn ang="0">
                  <a:pos x="439" y="226"/>
                </a:cxn>
                <a:cxn ang="0">
                  <a:pos x="438" y="209"/>
                </a:cxn>
                <a:cxn ang="0">
                  <a:pos x="376" y="211"/>
                </a:cxn>
                <a:cxn ang="0">
                  <a:pos x="357" y="343"/>
                </a:cxn>
                <a:cxn ang="0">
                  <a:pos x="347" y="230"/>
                </a:cxn>
                <a:cxn ang="0">
                  <a:pos x="331" y="182"/>
                </a:cxn>
                <a:cxn ang="0">
                  <a:pos x="347" y="136"/>
                </a:cxn>
                <a:cxn ang="0">
                  <a:pos x="339" y="99"/>
                </a:cxn>
                <a:cxn ang="0">
                  <a:pos x="331" y="62"/>
                </a:cxn>
                <a:cxn ang="0">
                  <a:pos x="369" y="103"/>
                </a:cxn>
                <a:cxn ang="0">
                  <a:pos x="415" y="47"/>
                </a:cxn>
                <a:cxn ang="0">
                  <a:pos x="409" y="95"/>
                </a:cxn>
                <a:cxn ang="0">
                  <a:pos x="401" y="130"/>
                </a:cxn>
                <a:cxn ang="0">
                  <a:pos x="401" y="181"/>
                </a:cxn>
                <a:cxn ang="0">
                  <a:pos x="558" y="181"/>
                </a:cxn>
                <a:cxn ang="0">
                  <a:pos x="554" y="76"/>
                </a:cxn>
                <a:cxn ang="0">
                  <a:pos x="249" y="69"/>
                </a:cxn>
                <a:cxn ang="0">
                  <a:pos x="293" y="93"/>
                </a:cxn>
                <a:cxn ang="0">
                  <a:pos x="171" y="195"/>
                </a:cxn>
                <a:cxn ang="0">
                  <a:pos x="69" y="98"/>
                </a:cxn>
                <a:cxn ang="0">
                  <a:pos x="191" y="106"/>
                </a:cxn>
                <a:cxn ang="0">
                  <a:pos x="220" y="105"/>
                </a:cxn>
                <a:cxn ang="0">
                  <a:pos x="302" y="121"/>
                </a:cxn>
                <a:cxn ang="0">
                  <a:pos x="276" y="256"/>
                </a:cxn>
                <a:cxn ang="0">
                  <a:pos x="260" y="137"/>
                </a:cxn>
                <a:cxn ang="0">
                  <a:pos x="171" y="195"/>
                </a:cxn>
                <a:cxn ang="0">
                  <a:pos x="223" y="225"/>
                </a:cxn>
                <a:cxn ang="0">
                  <a:pos x="247" y="158"/>
                </a:cxn>
                <a:cxn ang="0">
                  <a:pos x="326" y="292"/>
                </a:cxn>
                <a:cxn ang="0">
                  <a:pos x="215" y="321"/>
                </a:cxn>
                <a:cxn ang="0">
                  <a:pos x="309" y="277"/>
                </a:cxn>
                <a:cxn ang="0">
                  <a:pos x="318" y="133"/>
                </a:cxn>
                <a:cxn ang="0">
                  <a:pos x="313" y="213"/>
                </a:cxn>
                <a:cxn ang="0">
                  <a:pos x="299" y="144"/>
                </a:cxn>
                <a:cxn ang="0">
                  <a:pos x="507" y="179"/>
                </a:cxn>
                <a:cxn ang="0">
                  <a:pos x="461" y="162"/>
                </a:cxn>
              </a:cxnLst>
              <a:rect l="0" t="0" r="r" b="b"/>
              <a:pathLst>
                <a:path w="585" h="534">
                  <a:moveTo>
                    <a:pt x="554" y="76"/>
                  </a:moveTo>
                  <a:cubicBezTo>
                    <a:pt x="551" y="32"/>
                    <a:pt x="543" y="9"/>
                    <a:pt x="504" y="1"/>
                  </a:cubicBezTo>
                  <a:cubicBezTo>
                    <a:pt x="500" y="1"/>
                    <a:pt x="494" y="0"/>
                    <a:pt x="486" y="0"/>
                  </a:cubicBezTo>
                  <a:lnTo>
                    <a:pt x="157" y="0"/>
                  </a:lnTo>
                  <a:cubicBezTo>
                    <a:pt x="156" y="5"/>
                    <a:pt x="153" y="17"/>
                    <a:pt x="158" y="17"/>
                  </a:cubicBezTo>
                  <a:cubicBezTo>
                    <a:pt x="171" y="17"/>
                    <a:pt x="223" y="21"/>
                    <a:pt x="225" y="21"/>
                  </a:cubicBezTo>
                  <a:cubicBezTo>
                    <a:pt x="226" y="21"/>
                    <a:pt x="250" y="16"/>
                    <a:pt x="237" y="28"/>
                  </a:cubicBezTo>
                  <a:cubicBezTo>
                    <a:pt x="223" y="41"/>
                    <a:pt x="192" y="41"/>
                    <a:pt x="174" y="39"/>
                  </a:cubicBezTo>
                  <a:cubicBezTo>
                    <a:pt x="131" y="36"/>
                    <a:pt x="152" y="56"/>
                    <a:pt x="168" y="56"/>
                  </a:cubicBezTo>
                  <a:cubicBezTo>
                    <a:pt x="218" y="56"/>
                    <a:pt x="228" y="68"/>
                    <a:pt x="207" y="71"/>
                  </a:cubicBezTo>
                  <a:cubicBezTo>
                    <a:pt x="186" y="74"/>
                    <a:pt x="182" y="73"/>
                    <a:pt x="162" y="76"/>
                  </a:cubicBezTo>
                  <a:cubicBezTo>
                    <a:pt x="7" y="101"/>
                    <a:pt x="59" y="60"/>
                    <a:pt x="74" y="60"/>
                  </a:cubicBezTo>
                  <a:cubicBezTo>
                    <a:pt x="139" y="59"/>
                    <a:pt x="123" y="37"/>
                    <a:pt x="107" y="42"/>
                  </a:cubicBezTo>
                  <a:cubicBezTo>
                    <a:pt x="91" y="46"/>
                    <a:pt x="34" y="27"/>
                    <a:pt x="26" y="63"/>
                  </a:cubicBezTo>
                  <a:cubicBezTo>
                    <a:pt x="19" y="100"/>
                    <a:pt x="42" y="282"/>
                    <a:pt x="36" y="317"/>
                  </a:cubicBezTo>
                  <a:cubicBezTo>
                    <a:pt x="0" y="534"/>
                    <a:pt x="199" y="487"/>
                    <a:pt x="199" y="487"/>
                  </a:cubicBezTo>
                  <a:cubicBezTo>
                    <a:pt x="156" y="453"/>
                    <a:pt x="174" y="421"/>
                    <a:pt x="171" y="403"/>
                  </a:cubicBezTo>
                  <a:cubicBezTo>
                    <a:pt x="161" y="345"/>
                    <a:pt x="154" y="337"/>
                    <a:pt x="144" y="341"/>
                  </a:cubicBezTo>
                  <a:cubicBezTo>
                    <a:pt x="121" y="352"/>
                    <a:pt x="123" y="358"/>
                    <a:pt x="126" y="367"/>
                  </a:cubicBezTo>
                  <a:cubicBezTo>
                    <a:pt x="142" y="416"/>
                    <a:pt x="105" y="376"/>
                    <a:pt x="105" y="376"/>
                  </a:cubicBezTo>
                  <a:cubicBezTo>
                    <a:pt x="98" y="380"/>
                    <a:pt x="95" y="390"/>
                    <a:pt x="99" y="399"/>
                  </a:cubicBezTo>
                  <a:cubicBezTo>
                    <a:pt x="131" y="463"/>
                    <a:pt x="101" y="446"/>
                    <a:pt x="94" y="435"/>
                  </a:cubicBezTo>
                  <a:cubicBezTo>
                    <a:pt x="61" y="390"/>
                    <a:pt x="92" y="366"/>
                    <a:pt x="88" y="352"/>
                  </a:cubicBezTo>
                  <a:cubicBezTo>
                    <a:pt x="75" y="295"/>
                    <a:pt x="118" y="274"/>
                    <a:pt x="124" y="265"/>
                  </a:cubicBezTo>
                  <a:cubicBezTo>
                    <a:pt x="130" y="256"/>
                    <a:pt x="127" y="253"/>
                    <a:pt x="129" y="234"/>
                  </a:cubicBezTo>
                  <a:cubicBezTo>
                    <a:pt x="136" y="195"/>
                    <a:pt x="155" y="216"/>
                    <a:pt x="153" y="228"/>
                  </a:cubicBezTo>
                  <a:cubicBezTo>
                    <a:pt x="148" y="274"/>
                    <a:pt x="176" y="242"/>
                    <a:pt x="186" y="228"/>
                  </a:cubicBezTo>
                  <a:cubicBezTo>
                    <a:pt x="218" y="186"/>
                    <a:pt x="214" y="229"/>
                    <a:pt x="209" y="237"/>
                  </a:cubicBezTo>
                  <a:cubicBezTo>
                    <a:pt x="203" y="244"/>
                    <a:pt x="198" y="255"/>
                    <a:pt x="200" y="260"/>
                  </a:cubicBezTo>
                  <a:cubicBezTo>
                    <a:pt x="208" y="283"/>
                    <a:pt x="193" y="305"/>
                    <a:pt x="188" y="306"/>
                  </a:cubicBezTo>
                  <a:cubicBezTo>
                    <a:pt x="184" y="308"/>
                    <a:pt x="170" y="314"/>
                    <a:pt x="170" y="332"/>
                  </a:cubicBezTo>
                  <a:cubicBezTo>
                    <a:pt x="171" y="350"/>
                    <a:pt x="192" y="382"/>
                    <a:pt x="192" y="395"/>
                  </a:cubicBezTo>
                  <a:cubicBezTo>
                    <a:pt x="193" y="492"/>
                    <a:pt x="236" y="499"/>
                    <a:pt x="255" y="497"/>
                  </a:cubicBezTo>
                  <a:cubicBezTo>
                    <a:pt x="275" y="496"/>
                    <a:pt x="445" y="490"/>
                    <a:pt x="515" y="483"/>
                  </a:cubicBezTo>
                  <a:cubicBezTo>
                    <a:pt x="585" y="477"/>
                    <a:pt x="538" y="458"/>
                    <a:pt x="518" y="458"/>
                  </a:cubicBezTo>
                  <a:cubicBezTo>
                    <a:pt x="467" y="458"/>
                    <a:pt x="454" y="427"/>
                    <a:pt x="454" y="427"/>
                  </a:cubicBezTo>
                  <a:cubicBezTo>
                    <a:pt x="454" y="427"/>
                    <a:pt x="453" y="405"/>
                    <a:pt x="431" y="400"/>
                  </a:cubicBezTo>
                  <a:cubicBezTo>
                    <a:pt x="376" y="385"/>
                    <a:pt x="411" y="353"/>
                    <a:pt x="425" y="345"/>
                  </a:cubicBezTo>
                  <a:cubicBezTo>
                    <a:pt x="438" y="338"/>
                    <a:pt x="430" y="335"/>
                    <a:pt x="420" y="329"/>
                  </a:cubicBezTo>
                  <a:cubicBezTo>
                    <a:pt x="398" y="316"/>
                    <a:pt x="394" y="300"/>
                    <a:pt x="396" y="270"/>
                  </a:cubicBezTo>
                  <a:cubicBezTo>
                    <a:pt x="397" y="240"/>
                    <a:pt x="416" y="249"/>
                    <a:pt x="416" y="249"/>
                  </a:cubicBezTo>
                  <a:cubicBezTo>
                    <a:pt x="416" y="249"/>
                    <a:pt x="448" y="262"/>
                    <a:pt x="460" y="256"/>
                  </a:cubicBezTo>
                  <a:cubicBezTo>
                    <a:pt x="472" y="250"/>
                    <a:pt x="467" y="239"/>
                    <a:pt x="461" y="244"/>
                  </a:cubicBezTo>
                  <a:cubicBezTo>
                    <a:pt x="455" y="248"/>
                    <a:pt x="412" y="244"/>
                    <a:pt x="407" y="223"/>
                  </a:cubicBezTo>
                  <a:cubicBezTo>
                    <a:pt x="403" y="202"/>
                    <a:pt x="418" y="213"/>
                    <a:pt x="422" y="214"/>
                  </a:cubicBezTo>
                  <a:cubicBezTo>
                    <a:pt x="427" y="216"/>
                    <a:pt x="427" y="220"/>
                    <a:pt x="439" y="226"/>
                  </a:cubicBezTo>
                  <a:cubicBezTo>
                    <a:pt x="468" y="241"/>
                    <a:pt x="454" y="224"/>
                    <a:pt x="454" y="224"/>
                  </a:cubicBezTo>
                  <a:cubicBezTo>
                    <a:pt x="454" y="224"/>
                    <a:pt x="454" y="224"/>
                    <a:pt x="438" y="209"/>
                  </a:cubicBezTo>
                  <a:cubicBezTo>
                    <a:pt x="423" y="194"/>
                    <a:pt x="406" y="199"/>
                    <a:pt x="389" y="199"/>
                  </a:cubicBezTo>
                  <a:cubicBezTo>
                    <a:pt x="373" y="199"/>
                    <a:pt x="376" y="211"/>
                    <a:pt x="376" y="211"/>
                  </a:cubicBezTo>
                  <a:cubicBezTo>
                    <a:pt x="376" y="211"/>
                    <a:pt x="373" y="242"/>
                    <a:pt x="370" y="291"/>
                  </a:cubicBezTo>
                  <a:cubicBezTo>
                    <a:pt x="368" y="341"/>
                    <a:pt x="360" y="347"/>
                    <a:pt x="357" y="343"/>
                  </a:cubicBezTo>
                  <a:cubicBezTo>
                    <a:pt x="354" y="338"/>
                    <a:pt x="350" y="313"/>
                    <a:pt x="350" y="305"/>
                  </a:cubicBezTo>
                  <a:cubicBezTo>
                    <a:pt x="350" y="298"/>
                    <a:pt x="345" y="264"/>
                    <a:pt x="347" y="230"/>
                  </a:cubicBezTo>
                  <a:cubicBezTo>
                    <a:pt x="350" y="195"/>
                    <a:pt x="356" y="210"/>
                    <a:pt x="334" y="201"/>
                  </a:cubicBezTo>
                  <a:cubicBezTo>
                    <a:pt x="311" y="192"/>
                    <a:pt x="323" y="182"/>
                    <a:pt x="331" y="182"/>
                  </a:cubicBezTo>
                  <a:cubicBezTo>
                    <a:pt x="338" y="182"/>
                    <a:pt x="350" y="189"/>
                    <a:pt x="352" y="181"/>
                  </a:cubicBezTo>
                  <a:cubicBezTo>
                    <a:pt x="356" y="160"/>
                    <a:pt x="359" y="141"/>
                    <a:pt x="347" y="136"/>
                  </a:cubicBezTo>
                  <a:cubicBezTo>
                    <a:pt x="322" y="127"/>
                    <a:pt x="332" y="121"/>
                    <a:pt x="341" y="118"/>
                  </a:cubicBezTo>
                  <a:cubicBezTo>
                    <a:pt x="350" y="115"/>
                    <a:pt x="352" y="94"/>
                    <a:pt x="339" y="99"/>
                  </a:cubicBezTo>
                  <a:cubicBezTo>
                    <a:pt x="313" y="107"/>
                    <a:pt x="316" y="85"/>
                    <a:pt x="321" y="82"/>
                  </a:cubicBezTo>
                  <a:cubicBezTo>
                    <a:pt x="325" y="79"/>
                    <a:pt x="334" y="83"/>
                    <a:pt x="331" y="62"/>
                  </a:cubicBezTo>
                  <a:cubicBezTo>
                    <a:pt x="328" y="41"/>
                    <a:pt x="347" y="34"/>
                    <a:pt x="351" y="53"/>
                  </a:cubicBezTo>
                  <a:cubicBezTo>
                    <a:pt x="354" y="73"/>
                    <a:pt x="363" y="112"/>
                    <a:pt x="369" y="103"/>
                  </a:cubicBezTo>
                  <a:cubicBezTo>
                    <a:pt x="375" y="94"/>
                    <a:pt x="385" y="57"/>
                    <a:pt x="395" y="41"/>
                  </a:cubicBezTo>
                  <a:cubicBezTo>
                    <a:pt x="406" y="24"/>
                    <a:pt x="418" y="38"/>
                    <a:pt x="415" y="47"/>
                  </a:cubicBezTo>
                  <a:cubicBezTo>
                    <a:pt x="401" y="88"/>
                    <a:pt x="426" y="90"/>
                    <a:pt x="426" y="90"/>
                  </a:cubicBezTo>
                  <a:cubicBezTo>
                    <a:pt x="426" y="90"/>
                    <a:pt x="423" y="96"/>
                    <a:pt x="409" y="95"/>
                  </a:cubicBezTo>
                  <a:cubicBezTo>
                    <a:pt x="382" y="92"/>
                    <a:pt x="393" y="110"/>
                    <a:pt x="405" y="115"/>
                  </a:cubicBezTo>
                  <a:cubicBezTo>
                    <a:pt x="431" y="124"/>
                    <a:pt x="414" y="130"/>
                    <a:pt x="401" y="130"/>
                  </a:cubicBezTo>
                  <a:cubicBezTo>
                    <a:pt x="387" y="130"/>
                    <a:pt x="381" y="134"/>
                    <a:pt x="378" y="148"/>
                  </a:cubicBezTo>
                  <a:cubicBezTo>
                    <a:pt x="369" y="191"/>
                    <a:pt x="401" y="181"/>
                    <a:pt x="401" y="181"/>
                  </a:cubicBezTo>
                  <a:cubicBezTo>
                    <a:pt x="452" y="195"/>
                    <a:pt x="528" y="188"/>
                    <a:pt x="528" y="188"/>
                  </a:cubicBezTo>
                  <a:cubicBezTo>
                    <a:pt x="543" y="192"/>
                    <a:pt x="552" y="189"/>
                    <a:pt x="558" y="181"/>
                  </a:cubicBezTo>
                  <a:lnTo>
                    <a:pt x="558" y="103"/>
                  </a:lnTo>
                  <a:cubicBezTo>
                    <a:pt x="556" y="93"/>
                    <a:pt x="555" y="84"/>
                    <a:pt x="554" y="76"/>
                  </a:cubicBezTo>
                  <a:close/>
                  <a:moveTo>
                    <a:pt x="231" y="77"/>
                  </a:moveTo>
                  <a:cubicBezTo>
                    <a:pt x="233" y="65"/>
                    <a:pt x="249" y="69"/>
                    <a:pt x="249" y="69"/>
                  </a:cubicBezTo>
                  <a:cubicBezTo>
                    <a:pt x="249" y="69"/>
                    <a:pt x="278" y="79"/>
                    <a:pt x="290" y="78"/>
                  </a:cubicBezTo>
                  <a:cubicBezTo>
                    <a:pt x="301" y="76"/>
                    <a:pt x="318" y="93"/>
                    <a:pt x="293" y="93"/>
                  </a:cubicBezTo>
                  <a:cubicBezTo>
                    <a:pt x="267" y="93"/>
                    <a:pt x="228" y="104"/>
                    <a:pt x="231" y="77"/>
                  </a:cubicBezTo>
                  <a:close/>
                  <a:moveTo>
                    <a:pt x="171" y="195"/>
                  </a:moveTo>
                  <a:cubicBezTo>
                    <a:pt x="153" y="195"/>
                    <a:pt x="46" y="237"/>
                    <a:pt x="45" y="128"/>
                  </a:cubicBezTo>
                  <a:cubicBezTo>
                    <a:pt x="45" y="104"/>
                    <a:pt x="39" y="83"/>
                    <a:pt x="69" y="98"/>
                  </a:cubicBezTo>
                  <a:cubicBezTo>
                    <a:pt x="99" y="112"/>
                    <a:pt x="72" y="111"/>
                    <a:pt x="137" y="108"/>
                  </a:cubicBezTo>
                  <a:cubicBezTo>
                    <a:pt x="137" y="108"/>
                    <a:pt x="184" y="110"/>
                    <a:pt x="191" y="106"/>
                  </a:cubicBezTo>
                  <a:cubicBezTo>
                    <a:pt x="199" y="101"/>
                    <a:pt x="192" y="91"/>
                    <a:pt x="207" y="91"/>
                  </a:cubicBezTo>
                  <a:cubicBezTo>
                    <a:pt x="222" y="90"/>
                    <a:pt x="220" y="105"/>
                    <a:pt x="220" y="105"/>
                  </a:cubicBezTo>
                  <a:cubicBezTo>
                    <a:pt x="220" y="105"/>
                    <a:pt x="207" y="124"/>
                    <a:pt x="305" y="111"/>
                  </a:cubicBezTo>
                  <a:cubicBezTo>
                    <a:pt x="317" y="109"/>
                    <a:pt x="327" y="121"/>
                    <a:pt x="302" y="121"/>
                  </a:cubicBezTo>
                  <a:cubicBezTo>
                    <a:pt x="290" y="122"/>
                    <a:pt x="272" y="128"/>
                    <a:pt x="278" y="143"/>
                  </a:cubicBezTo>
                  <a:cubicBezTo>
                    <a:pt x="284" y="158"/>
                    <a:pt x="276" y="256"/>
                    <a:pt x="276" y="256"/>
                  </a:cubicBezTo>
                  <a:cubicBezTo>
                    <a:pt x="276" y="256"/>
                    <a:pt x="271" y="274"/>
                    <a:pt x="262" y="245"/>
                  </a:cubicBezTo>
                  <a:cubicBezTo>
                    <a:pt x="259" y="235"/>
                    <a:pt x="262" y="144"/>
                    <a:pt x="260" y="137"/>
                  </a:cubicBezTo>
                  <a:cubicBezTo>
                    <a:pt x="259" y="129"/>
                    <a:pt x="217" y="122"/>
                    <a:pt x="215" y="154"/>
                  </a:cubicBezTo>
                  <a:cubicBezTo>
                    <a:pt x="214" y="185"/>
                    <a:pt x="205" y="195"/>
                    <a:pt x="171" y="195"/>
                  </a:cubicBezTo>
                  <a:close/>
                  <a:moveTo>
                    <a:pt x="237" y="231"/>
                  </a:moveTo>
                  <a:cubicBezTo>
                    <a:pt x="230" y="240"/>
                    <a:pt x="219" y="247"/>
                    <a:pt x="223" y="225"/>
                  </a:cubicBezTo>
                  <a:cubicBezTo>
                    <a:pt x="228" y="202"/>
                    <a:pt x="232" y="170"/>
                    <a:pt x="232" y="155"/>
                  </a:cubicBezTo>
                  <a:cubicBezTo>
                    <a:pt x="232" y="155"/>
                    <a:pt x="244" y="135"/>
                    <a:pt x="247" y="158"/>
                  </a:cubicBezTo>
                  <a:cubicBezTo>
                    <a:pt x="250" y="181"/>
                    <a:pt x="244" y="221"/>
                    <a:pt x="237" y="231"/>
                  </a:cubicBezTo>
                  <a:close/>
                  <a:moveTo>
                    <a:pt x="326" y="292"/>
                  </a:moveTo>
                  <a:cubicBezTo>
                    <a:pt x="327" y="320"/>
                    <a:pt x="355" y="400"/>
                    <a:pt x="286" y="399"/>
                  </a:cubicBezTo>
                  <a:cubicBezTo>
                    <a:pt x="217" y="398"/>
                    <a:pt x="214" y="409"/>
                    <a:pt x="215" y="321"/>
                  </a:cubicBezTo>
                  <a:cubicBezTo>
                    <a:pt x="216" y="236"/>
                    <a:pt x="225" y="253"/>
                    <a:pt x="230" y="264"/>
                  </a:cubicBezTo>
                  <a:cubicBezTo>
                    <a:pt x="230" y="264"/>
                    <a:pt x="253" y="318"/>
                    <a:pt x="309" y="277"/>
                  </a:cubicBezTo>
                  <a:cubicBezTo>
                    <a:pt x="319" y="269"/>
                    <a:pt x="324" y="263"/>
                    <a:pt x="326" y="292"/>
                  </a:cubicBezTo>
                  <a:close/>
                  <a:moveTo>
                    <a:pt x="318" y="133"/>
                  </a:moveTo>
                  <a:cubicBezTo>
                    <a:pt x="338" y="148"/>
                    <a:pt x="316" y="165"/>
                    <a:pt x="316" y="165"/>
                  </a:cubicBezTo>
                  <a:cubicBezTo>
                    <a:pt x="316" y="165"/>
                    <a:pt x="302" y="189"/>
                    <a:pt x="313" y="213"/>
                  </a:cubicBezTo>
                  <a:cubicBezTo>
                    <a:pt x="324" y="237"/>
                    <a:pt x="324" y="265"/>
                    <a:pt x="301" y="239"/>
                  </a:cubicBezTo>
                  <a:cubicBezTo>
                    <a:pt x="279" y="214"/>
                    <a:pt x="293" y="156"/>
                    <a:pt x="299" y="144"/>
                  </a:cubicBezTo>
                  <a:cubicBezTo>
                    <a:pt x="299" y="144"/>
                    <a:pt x="299" y="118"/>
                    <a:pt x="318" y="133"/>
                  </a:cubicBezTo>
                  <a:close/>
                  <a:moveTo>
                    <a:pt x="507" y="179"/>
                  </a:moveTo>
                  <a:cubicBezTo>
                    <a:pt x="498" y="185"/>
                    <a:pt x="507" y="179"/>
                    <a:pt x="465" y="177"/>
                  </a:cubicBezTo>
                  <a:cubicBezTo>
                    <a:pt x="423" y="176"/>
                    <a:pt x="461" y="162"/>
                    <a:pt x="461" y="162"/>
                  </a:cubicBezTo>
                  <a:cubicBezTo>
                    <a:pt x="565" y="166"/>
                    <a:pt x="516" y="173"/>
                    <a:pt x="507" y="17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621" y="1287"/>
              <a:ext cx="238" cy="283"/>
            </a:xfrm>
            <a:custGeom>
              <a:avLst/>
              <a:gdLst/>
              <a:ahLst/>
              <a:cxnLst>
                <a:cxn ang="0">
                  <a:pos x="40" y="15"/>
                </a:cxn>
                <a:cxn ang="0">
                  <a:pos x="27" y="56"/>
                </a:cxn>
                <a:cxn ang="0">
                  <a:pos x="40" y="15"/>
                </a:cxn>
              </a:cxnLst>
              <a:rect l="0" t="0" r="r" b="b"/>
              <a:pathLst>
                <a:path w="47" h="56">
                  <a:moveTo>
                    <a:pt x="40" y="15"/>
                  </a:moveTo>
                  <a:cubicBezTo>
                    <a:pt x="37" y="0"/>
                    <a:pt x="0" y="23"/>
                    <a:pt x="27" y="56"/>
                  </a:cubicBezTo>
                  <a:cubicBezTo>
                    <a:pt x="27" y="56"/>
                    <a:pt x="47" y="49"/>
                    <a:pt x="40" y="1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403" y="1403"/>
              <a:ext cx="208" cy="379"/>
            </a:xfrm>
            <a:custGeom>
              <a:avLst/>
              <a:gdLst/>
              <a:ahLst/>
              <a:cxnLst>
                <a:cxn ang="0">
                  <a:pos x="19" y="27"/>
                </a:cxn>
                <a:cxn ang="0">
                  <a:pos x="12" y="69"/>
                </a:cxn>
                <a:cxn ang="0">
                  <a:pos x="40" y="45"/>
                </a:cxn>
                <a:cxn ang="0">
                  <a:pos x="37" y="24"/>
                </a:cxn>
                <a:cxn ang="0">
                  <a:pos x="19" y="27"/>
                </a:cxn>
              </a:cxnLst>
              <a:rect l="0" t="0" r="r" b="b"/>
              <a:pathLst>
                <a:path w="41" h="75">
                  <a:moveTo>
                    <a:pt x="19" y="27"/>
                  </a:moveTo>
                  <a:cubicBezTo>
                    <a:pt x="0" y="54"/>
                    <a:pt x="6" y="63"/>
                    <a:pt x="12" y="69"/>
                  </a:cubicBezTo>
                  <a:cubicBezTo>
                    <a:pt x="18" y="75"/>
                    <a:pt x="30" y="74"/>
                    <a:pt x="40" y="45"/>
                  </a:cubicBezTo>
                  <a:cubicBezTo>
                    <a:pt x="40" y="45"/>
                    <a:pt x="32" y="31"/>
                    <a:pt x="37" y="24"/>
                  </a:cubicBezTo>
                  <a:cubicBezTo>
                    <a:pt x="41" y="16"/>
                    <a:pt x="38" y="0"/>
                    <a:pt x="19" y="2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72" y="645"/>
              <a:ext cx="681" cy="318"/>
            </a:xfrm>
            <a:custGeom>
              <a:avLst/>
              <a:gdLst/>
              <a:ahLst/>
              <a:cxnLst>
                <a:cxn ang="0">
                  <a:pos x="112" y="4"/>
                </a:cxn>
                <a:cxn ang="0">
                  <a:pos x="24" y="4"/>
                </a:cxn>
                <a:cxn ang="0">
                  <a:pos x="2" y="25"/>
                </a:cxn>
                <a:cxn ang="0">
                  <a:pos x="60" y="58"/>
                </a:cxn>
                <a:cxn ang="0">
                  <a:pos x="96" y="54"/>
                </a:cxn>
                <a:cxn ang="0">
                  <a:pos x="113" y="53"/>
                </a:cxn>
                <a:cxn ang="0">
                  <a:pos x="112" y="4"/>
                </a:cxn>
              </a:cxnLst>
              <a:rect l="0" t="0" r="r" b="b"/>
              <a:pathLst>
                <a:path w="135" h="63">
                  <a:moveTo>
                    <a:pt x="112" y="4"/>
                  </a:moveTo>
                  <a:cubicBezTo>
                    <a:pt x="105" y="9"/>
                    <a:pt x="24" y="4"/>
                    <a:pt x="24" y="4"/>
                  </a:cubicBezTo>
                  <a:cubicBezTo>
                    <a:pt x="15" y="4"/>
                    <a:pt x="3" y="1"/>
                    <a:pt x="2" y="25"/>
                  </a:cubicBezTo>
                  <a:cubicBezTo>
                    <a:pt x="0" y="63"/>
                    <a:pt x="48" y="58"/>
                    <a:pt x="60" y="58"/>
                  </a:cubicBezTo>
                  <a:cubicBezTo>
                    <a:pt x="72" y="58"/>
                    <a:pt x="84" y="48"/>
                    <a:pt x="96" y="54"/>
                  </a:cubicBezTo>
                  <a:cubicBezTo>
                    <a:pt x="96" y="54"/>
                    <a:pt x="107" y="63"/>
                    <a:pt x="113" y="53"/>
                  </a:cubicBezTo>
                  <a:cubicBezTo>
                    <a:pt x="135" y="13"/>
                    <a:pt x="120" y="0"/>
                    <a:pt x="112" y="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046" y="1545"/>
              <a:ext cx="492" cy="516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31" y="5"/>
                </a:cxn>
                <a:cxn ang="0">
                  <a:pos x="12" y="57"/>
                </a:cxn>
                <a:cxn ang="0">
                  <a:pos x="79" y="62"/>
                </a:cxn>
                <a:cxn ang="0">
                  <a:pos x="67" y="5"/>
                </a:cxn>
              </a:cxnLst>
              <a:rect l="0" t="0" r="r" b="b"/>
              <a:pathLst>
                <a:path w="97" h="102">
                  <a:moveTo>
                    <a:pt x="67" y="5"/>
                  </a:moveTo>
                  <a:cubicBezTo>
                    <a:pt x="55" y="10"/>
                    <a:pt x="31" y="5"/>
                    <a:pt x="31" y="5"/>
                  </a:cubicBezTo>
                  <a:cubicBezTo>
                    <a:pt x="0" y="6"/>
                    <a:pt x="16" y="39"/>
                    <a:pt x="12" y="57"/>
                  </a:cubicBezTo>
                  <a:cubicBezTo>
                    <a:pt x="8" y="76"/>
                    <a:pt x="63" y="102"/>
                    <a:pt x="79" y="62"/>
                  </a:cubicBezTo>
                  <a:cubicBezTo>
                    <a:pt x="97" y="20"/>
                    <a:pt x="79" y="0"/>
                    <a:pt x="67" y="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73" y="1024"/>
              <a:ext cx="501" cy="9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0" y="15"/>
                </a:cxn>
                <a:cxn ang="0">
                  <a:pos x="15" y="0"/>
                </a:cxn>
              </a:cxnLst>
              <a:rect l="0" t="0" r="r" b="b"/>
              <a:pathLst>
                <a:path w="99" h="19">
                  <a:moveTo>
                    <a:pt x="15" y="0"/>
                  </a:moveTo>
                  <a:cubicBezTo>
                    <a:pt x="0" y="0"/>
                    <a:pt x="19" y="19"/>
                    <a:pt x="40" y="15"/>
                  </a:cubicBezTo>
                  <a:cubicBezTo>
                    <a:pt x="99" y="1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340" y="1004"/>
              <a:ext cx="385" cy="237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70" y="17"/>
                </a:cxn>
                <a:cxn ang="0">
                  <a:pos x="48" y="3"/>
                </a:cxn>
                <a:cxn ang="0">
                  <a:pos x="19" y="32"/>
                </a:cxn>
                <a:cxn ang="0">
                  <a:pos x="21" y="37"/>
                </a:cxn>
              </a:cxnLst>
              <a:rect l="0" t="0" r="r" b="b"/>
              <a:pathLst>
                <a:path w="76" h="47">
                  <a:moveTo>
                    <a:pt x="21" y="37"/>
                  </a:moveTo>
                  <a:cubicBezTo>
                    <a:pt x="21" y="37"/>
                    <a:pt x="50" y="47"/>
                    <a:pt x="70" y="17"/>
                  </a:cubicBezTo>
                  <a:cubicBezTo>
                    <a:pt x="76" y="7"/>
                    <a:pt x="65" y="0"/>
                    <a:pt x="48" y="3"/>
                  </a:cubicBezTo>
                  <a:cubicBezTo>
                    <a:pt x="39" y="5"/>
                    <a:pt x="39" y="32"/>
                    <a:pt x="19" y="32"/>
                  </a:cubicBezTo>
                  <a:cubicBezTo>
                    <a:pt x="0" y="32"/>
                    <a:pt x="21" y="37"/>
                    <a:pt x="21" y="3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325" y="1201"/>
              <a:ext cx="415" cy="187"/>
            </a:xfrm>
            <a:custGeom>
              <a:avLst/>
              <a:gdLst/>
              <a:ahLst/>
              <a:cxnLst>
                <a:cxn ang="0">
                  <a:pos x="72" y="6"/>
                </a:cxn>
                <a:cxn ang="0">
                  <a:pos x="24" y="17"/>
                </a:cxn>
                <a:cxn ang="0">
                  <a:pos x="17" y="26"/>
                </a:cxn>
                <a:cxn ang="0">
                  <a:pos x="76" y="23"/>
                </a:cxn>
                <a:cxn ang="0">
                  <a:pos x="82" y="20"/>
                </a:cxn>
                <a:cxn ang="0">
                  <a:pos x="82" y="0"/>
                </a:cxn>
                <a:cxn ang="0">
                  <a:pos x="72" y="6"/>
                </a:cxn>
              </a:cxnLst>
              <a:rect l="0" t="0" r="r" b="b"/>
              <a:pathLst>
                <a:path w="82" h="37">
                  <a:moveTo>
                    <a:pt x="72" y="6"/>
                  </a:moveTo>
                  <a:cubicBezTo>
                    <a:pt x="57" y="23"/>
                    <a:pt x="24" y="17"/>
                    <a:pt x="24" y="17"/>
                  </a:cubicBezTo>
                  <a:cubicBezTo>
                    <a:pt x="24" y="17"/>
                    <a:pt x="0" y="16"/>
                    <a:pt x="17" y="26"/>
                  </a:cubicBezTo>
                  <a:cubicBezTo>
                    <a:pt x="33" y="37"/>
                    <a:pt x="53" y="32"/>
                    <a:pt x="76" y="23"/>
                  </a:cubicBezTo>
                  <a:cubicBezTo>
                    <a:pt x="78" y="22"/>
                    <a:pt x="80" y="21"/>
                    <a:pt x="82" y="20"/>
                  </a:cubicBezTo>
                  <a:lnTo>
                    <a:pt x="82" y="0"/>
                  </a:lnTo>
                  <a:cubicBezTo>
                    <a:pt x="79" y="1"/>
                    <a:pt x="75" y="2"/>
                    <a:pt x="72" y="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001" y="1378"/>
              <a:ext cx="698" cy="167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8" y="14"/>
                </a:cxn>
                <a:cxn ang="0">
                  <a:pos x="57" y="22"/>
                </a:cxn>
                <a:cxn ang="0">
                  <a:pos x="117" y="23"/>
                </a:cxn>
                <a:cxn ang="0">
                  <a:pos x="114" y="8"/>
                </a:cxn>
                <a:cxn ang="0">
                  <a:pos x="82" y="3"/>
                </a:cxn>
                <a:cxn ang="0">
                  <a:pos x="21" y="1"/>
                </a:cxn>
              </a:cxnLst>
              <a:rect l="0" t="0" r="r" b="b"/>
              <a:pathLst>
                <a:path w="138" h="33">
                  <a:moveTo>
                    <a:pt x="21" y="1"/>
                  </a:moveTo>
                  <a:cubicBezTo>
                    <a:pt x="21" y="1"/>
                    <a:pt x="0" y="8"/>
                    <a:pt x="8" y="14"/>
                  </a:cubicBezTo>
                  <a:cubicBezTo>
                    <a:pt x="15" y="20"/>
                    <a:pt x="48" y="22"/>
                    <a:pt x="57" y="22"/>
                  </a:cubicBezTo>
                  <a:cubicBezTo>
                    <a:pt x="66" y="22"/>
                    <a:pt x="96" y="33"/>
                    <a:pt x="117" y="23"/>
                  </a:cubicBezTo>
                  <a:cubicBezTo>
                    <a:pt x="138" y="12"/>
                    <a:pt x="123" y="9"/>
                    <a:pt x="114" y="8"/>
                  </a:cubicBezTo>
                  <a:cubicBezTo>
                    <a:pt x="105" y="6"/>
                    <a:pt x="102" y="0"/>
                    <a:pt x="82" y="3"/>
                  </a:cubicBezTo>
                  <a:cubicBezTo>
                    <a:pt x="37" y="11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5077" y="1540"/>
              <a:ext cx="567" cy="146"/>
            </a:xfrm>
            <a:custGeom>
              <a:avLst/>
              <a:gdLst/>
              <a:ahLst/>
              <a:cxnLst>
                <a:cxn ang="0">
                  <a:pos x="98" y="19"/>
                </a:cxn>
                <a:cxn ang="0">
                  <a:pos x="103" y="4"/>
                </a:cxn>
                <a:cxn ang="0">
                  <a:pos x="74" y="10"/>
                </a:cxn>
                <a:cxn ang="0">
                  <a:pos x="36" y="6"/>
                </a:cxn>
                <a:cxn ang="0">
                  <a:pos x="2" y="4"/>
                </a:cxn>
                <a:cxn ang="0">
                  <a:pos x="98" y="19"/>
                </a:cxn>
              </a:cxnLst>
              <a:rect l="0" t="0" r="r" b="b"/>
              <a:pathLst>
                <a:path w="112" h="29">
                  <a:moveTo>
                    <a:pt x="98" y="19"/>
                  </a:moveTo>
                  <a:cubicBezTo>
                    <a:pt x="112" y="13"/>
                    <a:pt x="111" y="0"/>
                    <a:pt x="103" y="4"/>
                  </a:cubicBezTo>
                  <a:cubicBezTo>
                    <a:pt x="96" y="9"/>
                    <a:pt x="83" y="10"/>
                    <a:pt x="74" y="10"/>
                  </a:cubicBezTo>
                  <a:cubicBezTo>
                    <a:pt x="65" y="11"/>
                    <a:pt x="45" y="3"/>
                    <a:pt x="36" y="6"/>
                  </a:cubicBezTo>
                  <a:cubicBezTo>
                    <a:pt x="27" y="9"/>
                    <a:pt x="2" y="4"/>
                    <a:pt x="2" y="4"/>
                  </a:cubicBezTo>
                  <a:cubicBezTo>
                    <a:pt x="0" y="29"/>
                    <a:pt x="83" y="25"/>
                    <a:pt x="98" y="1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5042" y="1656"/>
              <a:ext cx="583" cy="480"/>
            </a:xfrm>
            <a:custGeom>
              <a:avLst/>
              <a:gdLst/>
              <a:ahLst/>
              <a:cxnLst>
                <a:cxn ang="0">
                  <a:pos x="3" y="53"/>
                </a:cxn>
                <a:cxn ang="0">
                  <a:pos x="26" y="54"/>
                </a:cxn>
                <a:cxn ang="0">
                  <a:pos x="50" y="77"/>
                </a:cxn>
                <a:cxn ang="0">
                  <a:pos x="59" y="84"/>
                </a:cxn>
                <a:cxn ang="0">
                  <a:pos x="81" y="52"/>
                </a:cxn>
                <a:cxn ang="0">
                  <a:pos x="111" y="52"/>
                </a:cxn>
                <a:cxn ang="0">
                  <a:pos x="79" y="27"/>
                </a:cxn>
                <a:cxn ang="0">
                  <a:pos x="37" y="16"/>
                </a:cxn>
                <a:cxn ang="0">
                  <a:pos x="12" y="41"/>
                </a:cxn>
                <a:cxn ang="0">
                  <a:pos x="3" y="53"/>
                </a:cxn>
              </a:cxnLst>
              <a:rect l="0" t="0" r="r" b="b"/>
              <a:pathLst>
                <a:path w="115" h="95">
                  <a:moveTo>
                    <a:pt x="3" y="53"/>
                  </a:moveTo>
                  <a:cubicBezTo>
                    <a:pt x="5" y="60"/>
                    <a:pt x="14" y="68"/>
                    <a:pt x="26" y="54"/>
                  </a:cubicBezTo>
                  <a:cubicBezTo>
                    <a:pt x="48" y="29"/>
                    <a:pt x="48" y="72"/>
                    <a:pt x="50" y="77"/>
                  </a:cubicBezTo>
                  <a:cubicBezTo>
                    <a:pt x="51" y="81"/>
                    <a:pt x="54" y="95"/>
                    <a:pt x="59" y="84"/>
                  </a:cubicBezTo>
                  <a:cubicBezTo>
                    <a:pt x="63" y="74"/>
                    <a:pt x="70" y="39"/>
                    <a:pt x="81" y="52"/>
                  </a:cubicBezTo>
                  <a:cubicBezTo>
                    <a:pt x="100" y="76"/>
                    <a:pt x="115" y="54"/>
                    <a:pt x="111" y="52"/>
                  </a:cubicBezTo>
                  <a:cubicBezTo>
                    <a:pt x="106" y="51"/>
                    <a:pt x="79" y="37"/>
                    <a:pt x="79" y="27"/>
                  </a:cubicBezTo>
                  <a:cubicBezTo>
                    <a:pt x="79" y="16"/>
                    <a:pt x="42" y="0"/>
                    <a:pt x="37" y="16"/>
                  </a:cubicBezTo>
                  <a:cubicBezTo>
                    <a:pt x="33" y="33"/>
                    <a:pt x="12" y="41"/>
                    <a:pt x="12" y="41"/>
                  </a:cubicBezTo>
                  <a:cubicBezTo>
                    <a:pt x="0" y="44"/>
                    <a:pt x="2" y="45"/>
                    <a:pt x="3" y="5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5421" y="1464"/>
              <a:ext cx="329" cy="854"/>
            </a:xfrm>
            <a:custGeom>
              <a:avLst/>
              <a:gdLst/>
              <a:ahLst/>
              <a:cxnLst>
                <a:cxn ang="0">
                  <a:pos x="51" y="40"/>
                </a:cxn>
                <a:cxn ang="0">
                  <a:pos x="22" y="49"/>
                </a:cxn>
                <a:cxn ang="0">
                  <a:pos x="22" y="59"/>
                </a:cxn>
                <a:cxn ang="0">
                  <a:pos x="50" y="90"/>
                </a:cxn>
                <a:cxn ang="0">
                  <a:pos x="34" y="118"/>
                </a:cxn>
                <a:cxn ang="0">
                  <a:pos x="0" y="148"/>
                </a:cxn>
                <a:cxn ang="0">
                  <a:pos x="17" y="155"/>
                </a:cxn>
                <a:cxn ang="0">
                  <a:pos x="47" y="166"/>
                </a:cxn>
                <a:cxn ang="0">
                  <a:pos x="63" y="162"/>
                </a:cxn>
                <a:cxn ang="0">
                  <a:pos x="65" y="0"/>
                </a:cxn>
                <a:cxn ang="0">
                  <a:pos x="51" y="40"/>
                </a:cxn>
              </a:cxnLst>
              <a:rect l="0" t="0" r="r" b="b"/>
              <a:pathLst>
                <a:path w="65" h="169">
                  <a:moveTo>
                    <a:pt x="51" y="40"/>
                  </a:moveTo>
                  <a:cubicBezTo>
                    <a:pt x="44" y="46"/>
                    <a:pt x="30" y="49"/>
                    <a:pt x="22" y="49"/>
                  </a:cubicBezTo>
                  <a:cubicBezTo>
                    <a:pt x="13" y="48"/>
                    <a:pt x="14" y="56"/>
                    <a:pt x="22" y="59"/>
                  </a:cubicBezTo>
                  <a:cubicBezTo>
                    <a:pt x="30" y="62"/>
                    <a:pt x="49" y="75"/>
                    <a:pt x="50" y="90"/>
                  </a:cubicBezTo>
                  <a:cubicBezTo>
                    <a:pt x="50" y="104"/>
                    <a:pt x="51" y="115"/>
                    <a:pt x="34" y="118"/>
                  </a:cubicBezTo>
                  <a:cubicBezTo>
                    <a:pt x="18" y="122"/>
                    <a:pt x="3" y="124"/>
                    <a:pt x="0" y="148"/>
                  </a:cubicBezTo>
                  <a:cubicBezTo>
                    <a:pt x="0" y="148"/>
                    <a:pt x="10" y="154"/>
                    <a:pt x="17" y="155"/>
                  </a:cubicBezTo>
                  <a:cubicBezTo>
                    <a:pt x="23" y="155"/>
                    <a:pt x="42" y="163"/>
                    <a:pt x="47" y="166"/>
                  </a:cubicBezTo>
                  <a:cubicBezTo>
                    <a:pt x="51" y="169"/>
                    <a:pt x="58" y="167"/>
                    <a:pt x="63" y="162"/>
                  </a:cubicBezTo>
                  <a:lnTo>
                    <a:pt x="65" y="0"/>
                  </a:lnTo>
                  <a:cubicBezTo>
                    <a:pt x="64" y="8"/>
                    <a:pt x="58" y="36"/>
                    <a:pt x="51" y="4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554038" y="36513"/>
            <a:ext cx="7891462" cy="6821487"/>
            <a:chOff x="349" y="23"/>
            <a:chExt cx="4971" cy="4297"/>
          </a:xfrm>
        </p:grpSpPr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1" name="Freeform 39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6" name="Freeform 44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49" name="Freeform 47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1" name="Freeform 49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3" name="Freeform 51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4" name="Freeform 52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2" name="Freeform 60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5" name="Freeform 63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6" name="Freeform 64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1" name="Freeform 69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2" name="Freeform 70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3" name="Freeform 71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4" name="Freeform 72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5" name="Freeform 73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6" name="Freeform 74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7" name="Freeform 75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8" name="Freeform 76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1" name="Freeform 79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3" name="Freeform 81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4" name="Freeform 82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5" name="Freeform 83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6" name="Freeform 84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1" name="Rectangle 89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3" name="Freeform 91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4" name="Freeform 92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5" name="Freeform 93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6" name="Freeform 94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7" name="Freeform 95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8" name="Freeform 96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9" name="Freeform 97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0" name="Freeform 98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1" name="Freeform 99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2" name="Freeform 100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" name="Freeform 103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6" name="Freeform 104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8" name="Freeform 106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9" name="Freeform 107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0" name="Freeform 108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1" name="Freeform 109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2" name="Freeform 110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3" name="Freeform 111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4" name="Freeform 112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7" name="Freeform 115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8" name="Freeform 116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9" name="Freeform 117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0" name="Freeform 118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1" name="Freeform 119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2" name="Freeform 120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3" name="Freeform 121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4" name="Freeform 122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5" name="Freeform 123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6" name="Freeform 124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29" name="Freeform 127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0" name="Freeform 128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1" name="Freeform 129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2" name="Freeform 130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3" name="Freeform 131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4" name="Freeform 132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5" name="Freeform 133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6" name="Freeform 134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7" name="Freeform 135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8" name="Freeform 136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39" name="Rectangle 137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0" name="Rectangle 138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1" name="Freeform 139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2" name="Freeform 140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3" name="Freeform 141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4" name="Freeform 142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5" name="Freeform 143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6" name="Freeform 144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7" name="Freeform 145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8" name="Freeform 146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0" name="Freeform 148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1" name="Rectangle 149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2" name="Rectangle 150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3" name="Freeform 151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4" name="Freeform 152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" name="Freeform 153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6" name="Freeform 154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7" name="Freeform 155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8" name="Freeform 156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9" name="Freeform 157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0" name="Freeform 158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1" name="Freeform 159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2" name="Freeform 160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65" name="Group 168"/>
          <p:cNvGrpSpPr>
            <a:grpSpLocks/>
          </p:cNvGrpSpPr>
          <p:nvPr/>
        </p:nvGrpSpPr>
        <p:grpSpPr bwMode="auto">
          <a:xfrm>
            <a:off x="152400" y="4724400"/>
            <a:ext cx="1685925" cy="1557338"/>
            <a:chOff x="96" y="2784"/>
            <a:chExt cx="1062" cy="981"/>
          </a:xfrm>
        </p:grpSpPr>
        <p:sp>
          <p:nvSpPr>
            <p:cNvPr id="166" name="Freeform 169"/>
            <p:cNvSpPr>
              <a:spLocks/>
            </p:cNvSpPr>
            <p:nvPr userDrawn="1"/>
          </p:nvSpPr>
          <p:spPr bwMode="auto">
            <a:xfrm>
              <a:off x="121" y="2784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7" name="Freeform 170"/>
            <p:cNvSpPr>
              <a:spLocks noEditPoints="1"/>
            </p:cNvSpPr>
            <p:nvPr userDrawn="1"/>
          </p:nvSpPr>
          <p:spPr bwMode="auto">
            <a:xfrm>
              <a:off x="96" y="2789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8" name="Freeform 171"/>
            <p:cNvSpPr>
              <a:spLocks/>
            </p:cNvSpPr>
            <p:nvPr userDrawn="1"/>
          </p:nvSpPr>
          <p:spPr bwMode="auto">
            <a:xfrm>
              <a:off x="348" y="3254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69" name="Freeform 172"/>
            <p:cNvSpPr>
              <a:spLocks/>
            </p:cNvSpPr>
            <p:nvPr userDrawn="1"/>
          </p:nvSpPr>
          <p:spPr bwMode="auto">
            <a:xfrm>
              <a:off x="267" y="3295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0" name="Freeform 173"/>
            <p:cNvSpPr>
              <a:spLocks/>
            </p:cNvSpPr>
            <p:nvPr userDrawn="1"/>
          </p:nvSpPr>
          <p:spPr bwMode="auto">
            <a:xfrm>
              <a:off x="222" y="3022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1" name="Freeform 174"/>
            <p:cNvSpPr>
              <a:spLocks/>
            </p:cNvSpPr>
            <p:nvPr userDrawn="1"/>
          </p:nvSpPr>
          <p:spPr bwMode="auto">
            <a:xfrm>
              <a:off x="500" y="3345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2" name="Freeform 175"/>
            <p:cNvSpPr>
              <a:spLocks/>
            </p:cNvSpPr>
            <p:nvPr userDrawn="1"/>
          </p:nvSpPr>
          <p:spPr bwMode="auto">
            <a:xfrm>
              <a:off x="905" y="3158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3" name="Freeform 176"/>
            <p:cNvSpPr>
              <a:spLocks/>
            </p:cNvSpPr>
            <p:nvPr userDrawn="1"/>
          </p:nvSpPr>
          <p:spPr bwMode="auto">
            <a:xfrm>
              <a:off x="965" y="3153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4" name="Freeform 177"/>
            <p:cNvSpPr>
              <a:spLocks/>
            </p:cNvSpPr>
            <p:nvPr userDrawn="1"/>
          </p:nvSpPr>
          <p:spPr bwMode="auto">
            <a:xfrm>
              <a:off x="960" y="3204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5" name="Freeform 178"/>
            <p:cNvSpPr>
              <a:spLocks/>
            </p:cNvSpPr>
            <p:nvPr userDrawn="1"/>
          </p:nvSpPr>
          <p:spPr bwMode="auto">
            <a:xfrm>
              <a:off x="844" y="3285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6" name="Freeform 179"/>
            <p:cNvSpPr>
              <a:spLocks/>
            </p:cNvSpPr>
            <p:nvPr userDrawn="1"/>
          </p:nvSpPr>
          <p:spPr bwMode="auto">
            <a:xfrm>
              <a:off x="869" y="3340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7" name="Freeform 180"/>
            <p:cNvSpPr>
              <a:spLocks/>
            </p:cNvSpPr>
            <p:nvPr userDrawn="1"/>
          </p:nvSpPr>
          <p:spPr bwMode="auto">
            <a:xfrm>
              <a:off x="859" y="3386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8" name="Freeform 181"/>
            <p:cNvSpPr>
              <a:spLocks/>
            </p:cNvSpPr>
            <p:nvPr userDrawn="1"/>
          </p:nvSpPr>
          <p:spPr bwMode="auto">
            <a:xfrm>
              <a:off x="996" y="3305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156835" name="Rectangle 163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156839" name="Rectangle 167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179" name="Rectangle 16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2484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0" name="Rectangle 1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1" name="Rectangle 1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1BF3F-E1FB-4855-BF56-9028C19C248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F6721-F5CD-44C8-9C0E-799EC659AF1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D18C-6ED8-4CC2-84AE-5CC91F45DAA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B6BE2-2C35-457B-ABD0-CD185C3AB61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8EE6A-CE7C-485F-92FD-BC5CE6F9A61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F6A35-DCA0-41D2-969E-E6BEF72AE2A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1C386-F895-4469-8137-18CC6E77110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64881-E01F-49BE-9880-9C6BAF1DF94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03B2A-B8CE-4B54-ABA1-478C48A04EC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BACF5-8B98-494E-A6EC-0E54A24CDB5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4013" y="228600"/>
            <a:ext cx="2135187" cy="587057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450" y="228600"/>
            <a:ext cx="6253163" cy="587057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25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5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5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FA969-C39F-4039-B3FC-F82ABB8A4EE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66738" y="0"/>
            <a:ext cx="7891462" cy="6821488"/>
            <a:chOff x="349" y="23"/>
            <a:chExt cx="4971" cy="4297"/>
          </a:xfrm>
        </p:grpSpPr>
        <p:sp>
          <p:nvSpPr>
            <p:cNvPr id="155651" name="Rectangle 3"/>
            <p:cNvSpPr>
              <a:spLocks noChangeArrowheads="1"/>
            </p:cNvSpPr>
            <p:nvPr/>
          </p:nvSpPr>
          <p:spPr bwMode="auto"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2" name="Freeform 4"/>
            <p:cNvSpPr>
              <a:spLocks noEditPoints="1"/>
            </p:cNvSpPr>
            <p:nvPr/>
          </p:nvSpPr>
          <p:spPr bwMode="auto">
            <a:xfrm>
              <a:off x="38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3" name="Freeform 5"/>
            <p:cNvSpPr>
              <a:spLocks noEditPoints="1"/>
            </p:cNvSpPr>
            <p:nvPr/>
          </p:nvSpPr>
          <p:spPr bwMode="auto">
            <a:xfrm>
              <a:off x="38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4" name="Freeform 6"/>
            <p:cNvSpPr>
              <a:spLocks noEditPoints="1"/>
            </p:cNvSpPr>
            <p:nvPr/>
          </p:nvSpPr>
          <p:spPr bwMode="auto">
            <a:xfrm>
              <a:off x="38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5" name="Freeform 7"/>
            <p:cNvSpPr>
              <a:spLocks noEditPoints="1"/>
            </p:cNvSpPr>
            <p:nvPr/>
          </p:nvSpPr>
          <p:spPr bwMode="auto">
            <a:xfrm>
              <a:off x="38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6" name="Freeform 8"/>
            <p:cNvSpPr>
              <a:spLocks noEditPoints="1"/>
            </p:cNvSpPr>
            <p:nvPr/>
          </p:nvSpPr>
          <p:spPr bwMode="auto">
            <a:xfrm>
              <a:off x="38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7" name="Freeform 9"/>
            <p:cNvSpPr>
              <a:spLocks noEditPoints="1"/>
            </p:cNvSpPr>
            <p:nvPr/>
          </p:nvSpPr>
          <p:spPr bwMode="auto">
            <a:xfrm>
              <a:off x="38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8" name="Freeform 10"/>
            <p:cNvSpPr>
              <a:spLocks noEditPoints="1"/>
            </p:cNvSpPr>
            <p:nvPr/>
          </p:nvSpPr>
          <p:spPr bwMode="auto">
            <a:xfrm>
              <a:off x="38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59" name="Freeform 11"/>
            <p:cNvSpPr>
              <a:spLocks noEditPoints="1"/>
            </p:cNvSpPr>
            <p:nvPr/>
          </p:nvSpPr>
          <p:spPr bwMode="auto">
            <a:xfrm>
              <a:off x="38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0" name="Freeform 12"/>
            <p:cNvSpPr>
              <a:spLocks noEditPoints="1"/>
            </p:cNvSpPr>
            <p:nvPr/>
          </p:nvSpPr>
          <p:spPr bwMode="auto">
            <a:xfrm>
              <a:off x="38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1" name="Freeform 13"/>
            <p:cNvSpPr>
              <a:spLocks noEditPoints="1"/>
            </p:cNvSpPr>
            <p:nvPr/>
          </p:nvSpPr>
          <p:spPr bwMode="auto">
            <a:xfrm>
              <a:off x="38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2" name="Rectangle 14"/>
            <p:cNvSpPr>
              <a:spLocks noChangeArrowheads="1"/>
            </p:cNvSpPr>
            <p:nvPr/>
          </p:nvSpPr>
          <p:spPr bwMode="auto"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3" name="Rectangle 15"/>
            <p:cNvSpPr>
              <a:spLocks noChangeArrowheads="1"/>
            </p:cNvSpPr>
            <p:nvPr/>
          </p:nvSpPr>
          <p:spPr bwMode="auto"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4" name="Freeform 16"/>
            <p:cNvSpPr>
              <a:spLocks noEditPoints="1"/>
            </p:cNvSpPr>
            <p:nvPr/>
          </p:nvSpPr>
          <p:spPr bwMode="auto">
            <a:xfrm>
              <a:off x="82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5" name="Freeform 17"/>
            <p:cNvSpPr>
              <a:spLocks noEditPoints="1"/>
            </p:cNvSpPr>
            <p:nvPr/>
          </p:nvSpPr>
          <p:spPr bwMode="auto">
            <a:xfrm>
              <a:off x="82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6" name="Freeform 18"/>
            <p:cNvSpPr>
              <a:spLocks noEditPoints="1"/>
            </p:cNvSpPr>
            <p:nvPr/>
          </p:nvSpPr>
          <p:spPr bwMode="auto">
            <a:xfrm>
              <a:off x="82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7" name="Freeform 19"/>
            <p:cNvSpPr>
              <a:spLocks noEditPoints="1"/>
            </p:cNvSpPr>
            <p:nvPr/>
          </p:nvSpPr>
          <p:spPr bwMode="auto">
            <a:xfrm>
              <a:off x="82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8" name="Freeform 20"/>
            <p:cNvSpPr>
              <a:spLocks noEditPoints="1"/>
            </p:cNvSpPr>
            <p:nvPr/>
          </p:nvSpPr>
          <p:spPr bwMode="auto">
            <a:xfrm>
              <a:off x="82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69" name="Freeform 21"/>
            <p:cNvSpPr>
              <a:spLocks noEditPoints="1"/>
            </p:cNvSpPr>
            <p:nvPr/>
          </p:nvSpPr>
          <p:spPr bwMode="auto">
            <a:xfrm>
              <a:off x="82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0" name="Freeform 22"/>
            <p:cNvSpPr>
              <a:spLocks noEditPoints="1"/>
            </p:cNvSpPr>
            <p:nvPr/>
          </p:nvSpPr>
          <p:spPr bwMode="auto">
            <a:xfrm>
              <a:off x="82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1" name="Freeform 23"/>
            <p:cNvSpPr>
              <a:spLocks noEditPoints="1"/>
            </p:cNvSpPr>
            <p:nvPr/>
          </p:nvSpPr>
          <p:spPr bwMode="auto">
            <a:xfrm>
              <a:off x="82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2" name="Freeform 24"/>
            <p:cNvSpPr>
              <a:spLocks noEditPoints="1"/>
            </p:cNvSpPr>
            <p:nvPr/>
          </p:nvSpPr>
          <p:spPr bwMode="auto">
            <a:xfrm>
              <a:off x="82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3" name="Freeform 25"/>
            <p:cNvSpPr>
              <a:spLocks noEditPoints="1"/>
            </p:cNvSpPr>
            <p:nvPr/>
          </p:nvSpPr>
          <p:spPr bwMode="auto">
            <a:xfrm>
              <a:off x="82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4" name="Rectangle 26"/>
            <p:cNvSpPr>
              <a:spLocks noChangeArrowheads="1"/>
            </p:cNvSpPr>
            <p:nvPr/>
          </p:nvSpPr>
          <p:spPr bwMode="auto"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5" name="Rectangle 27"/>
            <p:cNvSpPr>
              <a:spLocks noChangeArrowheads="1"/>
            </p:cNvSpPr>
            <p:nvPr/>
          </p:nvSpPr>
          <p:spPr bwMode="auto"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6" name="Freeform 28"/>
            <p:cNvSpPr>
              <a:spLocks noEditPoints="1"/>
            </p:cNvSpPr>
            <p:nvPr/>
          </p:nvSpPr>
          <p:spPr bwMode="auto">
            <a:xfrm>
              <a:off x="127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7" name="Freeform 29"/>
            <p:cNvSpPr>
              <a:spLocks noEditPoints="1"/>
            </p:cNvSpPr>
            <p:nvPr/>
          </p:nvSpPr>
          <p:spPr bwMode="auto">
            <a:xfrm>
              <a:off x="127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8" name="Freeform 30"/>
            <p:cNvSpPr>
              <a:spLocks noEditPoints="1"/>
            </p:cNvSpPr>
            <p:nvPr/>
          </p:nvSpPr>
          <p:spPr bwMode="auto">
            <a:xfrm>
              <a:off x="127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79" name="Freeform 31"/>
            <p:cNvSpPr>
              <a:spLocks noEditPoints="1"/>
            </p:cNvSpPr>
            <p:nvPr/>
          </p:nvSpPr>
          <p:spPr bwMode="auto">
            <a:xfrm>
              <a:off x="127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0" name="Freeform 32"/>
            <p:cNvSpPr>
              <a:spLocks noEditPoints="1"/>
            </p:cNvSpPr>
            <p:nvPr/>
          </p:nvSpPr>
          <p:spPr bwMode="auto">
            <a:xfrm>
              <a:off x="127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1" name="Freeform 33"/>
            <p:cNvSpPr>
              <a:spLocks noEditPoints="1"/>
            </p:cNvSpPr>
            <p:nvPr/>
          </p:nvSpPr>
          <p:spPr bwMode="auto">
            <a:xfrm>
              <a:off x="127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2" name="Freeform 34"/>
            <p:cNvSpPr>
              <a:spLocks noEditPoints="1"/>
            </p:cNvSpPr>
            <p:nvPr/>
          </p:nvSpPr>
          <p:spPr bwMode="auto">
            <a:xfrm>
              <a:off x="127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3" name="Freeform 35"/>
            <p:cNvSpPr>
              <a:spLocks noEditPoints="1"/>
            </p:cNvSpPr>
            <p:nvPr/>
          </p:nvSpPr>
          <p:spPr bwMode="auto">
            <a:xfrm>
              <a:off x="127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4" name="Freeform 36"/>
            <p:cNvSpPr>
              <a:spLocks noEditPoints="1"/>
            </p:cNvSpPr>
            <p:nvPr/>
          </p:nvSpPr>
          <p:spPr bwMode="auto">
            <a:xfrm>
              <a:off x="127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5" name="Freeform 37"/>
            <p:cNvSpPr>
              <a:spLocks noEditPoints="1"/>
            </p:cNvSpPr>
            <p:nvPr/>
          </p:nvSpPr>
          <p:spPr bwMode="auto">
            <a:xfrm>
              <a:off x="127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6" name="Rectangle 38"/>
            <p:cNvSpPr>
              <a:spLocks noChangeArrowheads="1"/>
            </p:cNvSpPr>
            <p:nvPr/>
          </p:nvSpPr>
          <p:spPr bwMode="auto"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7" name="Rectangle 39"/>
            <p:cNvSpPr>
              <a:spLocks noChangeArrowheads="1"/>
            </p:cNvSpPr>
            <p:nvPr/>
          </p:nvSpPr>
          <p:spPr bwMode="auto"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8" name="Freeform 40"/>
            <p:cNvSpPr>
              <a:spLocks noEditPoints="1"/>
            </p:cNvSpPr>
            <p:nvPr/>
          </p:nvSpPr>
          <p:spPr bwMode="auto">
            <a:xfrm>
              <a:off x="172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89" name="Freeform 41"/>
            <p:cNvSpPr>
              <a:spLocks noEditPoints="1"/>
            </p:cNvSpPr>
            <p:nvPr/>
          </p:nvSpPr>
          <p:spPr bwMode="auto">
            <a:xfrm>
              <a:off x="172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0" name="Freeform 42"/>
            <p:cNvSpPr>
              <a:spLocks noEditPoints="1"/>
            </p:cNvSpPr>
            <p:nvPr/>
          </p:nvSpPr>
          <p:spPr bwMode="auto">
            <a:xfrm>
              <a:off x="172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1" name="Freeform 43"/>
            <p:cNvSpPr>
              <a:spLocks noEditPoints="1"/>
            </p:cNvSpPr>
            <p:nvPr/>
          </p:nvSpPr>
          <p:spPr bwMode="auto">
            <a:xfrm>
              <a:off x="172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2" name="Freeform 44"/>
            <p:cNvSpPr>
              <a:spLocks noEditPoints="1"/>
            </p:cNvSpPr>
            <p:nvPr/>
          </p:nvSpPr>
          <p:spPr bwMode="auto">
            <a:xfrm>
              <a:off x="172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3" name="Freeform 45"/>
            <p:cNvSpPr>
              <a:spLocks noEditPoints="1"/>
            </p:cNvSpPr>
            <p:nvPr/>
          </p:nvSpPr>
          <p:spPr bwMode="auto">
            <a:xfrm>
              <a:off x="172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4" name="Freeform 46"/>
            <p:cNvSpPr>
              <a:spLocks noEditPoints="1"/>
            </p:cNvSpPr>
            <p:nvPr/>
          </p:nvSpPr>
          <p:spPr bwMode="auto">
            <a:xfrm>
              <a:off x="172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5" name="Freeform 47"/>
            <p:cNvSpPr>
              <a:spLocks noEditPoints="1"/>
            </p:cNvSpPr>
            <p:nvPr/>
          </p:nvSpPr>
          <p:spPr bwMode="auto">
            <a:xfrm>
              <a:off x="172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6" name="Freeform 48"/>
            <p:cNvSpPr>
              <a:spLocks noEditPoints="1"/>
            </p:cNvSpPr>
            <p:nvPr/>
          </p:nvSpPr>
          <p:spPr bwMode="auto">
            <a:xfrm>
              <a:off x="172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7" name="Freeform 49"/>
            <p:cNvSpPr>
              <a:spLocks noEditPoints="1"/>
            </p:cNvSpPr>
            <p:nvPr/>
          </p:nvSpPr>
          <p:spPr bwMode="auto">
            <a:xfrm>
              <a:off x="172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8" name="Rectangle 50"/>
            <p:cNvSpPr>
              <a:spLocks noChangeArrowheads="1"/>
            </p:cNvSpPr>
            <p:nvPr/>
          </p:nvSpPr>
          <p:spPr bwMode="auto"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699" name="Rectangle 51"/>
            <p:cNvSpPr>
              <a:spLocks noChangeArrowheads="1"/>
            </p:cNvSpPr>
            <p:nvPr/>
          </p:nvSpPr>
          <p:spPr bwMode="auto"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0" name="Freeform 52"/>
            <p:cNvSpPr>
              <a:spLocks noEditPoints="1"/>
            </p:cNvSpPr>
            <p:nvPr/>
          </p:nvSpPr>
          <p:spPr bwMode="auto">
            <a:xfrm>
              <a:off x="216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1" name="Freeform 53"/>
            <p:cNvSpPr>
              <a:spLocks noEditPoints="1"/>
            </p:cNvSpPr>
            <p:nvPr/>
          </p:nvSpPr>
          <p:spPr bwMode="auto">
            <a:xfrm>
              <a:off x="216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2" name="Freeform 54"/>
            <p:cNvSpPr>
              <a:spLocks noEditPoints="1"/>
            </p:cNvSpPr>
            <p:nvPr/>
          </p:nvSpPr>
          <p:spPr bwMode="auto">
            <a:xfrm>
              <a:off x="216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3" name="Freeform 55"/>
            <p:cNvSpPr>
              <a:spLocks noEditPoints="1"/>
            </p:cNvSpPr>
            <p:nvPr/>
          </p:nvSpPr>
          <p:spPr bwMode="auto">
            <a:xfrm>
              <a:off x="216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4" name="Freeform 56"/>
            <p:cNvSpPr>
              <a:spLocks noEditPoints="1"/>
            </p:cNvSpPr>
            <p:nvPr/>
          </p:nvSpPr>
          <p:spPr bwMode="auto">
            <a:xfrm>
              <a:off x="216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5" name="Freeform 57"/>
            <p:cNvSpPr>
              <a:spLocks noEditPoints="1"/>
            </p:cNvSpPr>
            <p:nvPr/>
          </p:nvSpPr>
          <p:spPr bwMode="auto">
            <a:xfrm>
              <a:off x="216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6" name="Freeform 58"/>
            <p:cNvSpPr>
              <a:spLocks noEditPoints="1"/>
            </p:cNvSpPr>
            <p:nvPr/>
          </p:nvSpPr>
          <p:spPr bwMode="auto">
            <a:xfrm>
              <a:off x="216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7" name="Freeform 59"/>
            <p:cNvSpPr>
              <a:spLocks noEditPoints="1"/>
            </p:cNvSpPr>
            <p:nvPr/>
          </p:nvSpPr>
          <p:spPr bwMode="auto">
            <a:xfrm>
              <a:off x="216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8" name="Freeform 60"/>
            <p:cNvSpPr>
              <a:spLocks noEditPoints="1"/>
            </p:cNvSpPr>
            <p:nvPr/>
          </p:nvSpPr>
          <p:spPr bwMode="auto">
            <a:xfrm>
              <a:off x="216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09" name="Freeform 61"/>
            <p:cNvSpPr>
              <a:spLocks noEditPoints="1"/>
            </p:cNvSpPr>
            <p:nvPr/>
          </p:nvSpPr>
          <p:spPr bwMode="auto">
            <a:xfrm>
              <a:off x="216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0" name="Rectangle 62"/>
            <p:cNvSpPr>
              <a:spLocks noChangeArrowheads="1"/>
            </p:cNvSpPr>
            <p:nvPr/>
          </p:nvSpPr>
          <p:spPr bwMode="auto"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1" name="Rectangle 63"/>
            <p:cNvSpPr>
              <a:spLocks noChangeArrowheads="1"/>
            </p:cNvSpPr>
            <p:nvPr/>
          </p:nvSpPr>
          <p:spPr bwMode="auto"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2" name="Freeform 64"/>
            <p:cNvSpPr>
              <a:spLocks noEditPoints="1"/>
            </p:cNvSpPr>
            <p:nvPr/>
          </p:nvSpPr>
          <p:spPr bwMode="auto">
            <a:xfrm>
              <a:off x="262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3" name="Freeform 65"/>
            <p:cNvSpPr>
              <a:spLocks noEditPoints="1"/>
            </p:cNvSpPr>
            <p:nvPr/>
          </p:nvSpPr>
          <p:spPr bwMode="auto">
            <a:xfrm>
              <a:off x="262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4" name="Freeform 66"/>
            <p:cNvSpPr>
              <a:spLocks noEditPoints="1"/>
            </p:cNvSpPr>
            <p:nvPr/>
          </p:nvSpPr>
          <p:spPr bwMode="auto">
            <a:xfrm>
              <a:off x="262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5" name="Freeform 67"/>
            <p:cNvSpPr>
              <a:spLocks noEditPoints="1"/>
            </p:cNvSpPr>
            <p:nvPr/>
          </p:nvSpPr>
          <p:spPr bwMode="auto">
            <a:xfrm>
              <a:off x="262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6" name="Freeform 68"/>
            <p:cNvSpPr>
              <a:spLocks noEditPoints="1"/>
            </p:cNvSpPr>
            <p:nvPr/>
          </p:nvSpPr>
          <p:spPr bwMode="auto">
            <a:xfrm>
              <a:off x="262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7" name="Freeform 69"/>
            <p:cNvSpPr>
              <a:spLocks noEditPoints="1"/>
            </p:cNvSpPr>
            <p:nvPr/>
          </p:nvSpPr>
          <p:spPr bwMode="auto">
            <a:xfrm>
              <a:off x="262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8" name="Freeform 70"/>
            <p:cNvSpPr>
              <a:spLocks noEditPoints="1"/>
            </p:cNvSpPr>
            <p:nvPr/>
          </p:nvSpPr>
          <p:spPr bwMode="auto">
            <a:xfrm>
              <a:off x="262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19" name="Freeform 71"/>
            <p:cNvSpPr>
              <a:spLocks noEditPoints="1"/>
            </p:cNvSpPr>
            <p:nvPr/>
          </p:nvSpPr>
          <p:spPr bwMode="auto">
            <a:xfrm>
              <a:off x="262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0" name="Freeform 72"/>
            <p:cNvSpPr>
              <a:spLocks noEditPoints="1"/>
            </p:cNvSpPr>
            <p:nvPr/>
          </p:nvSpPr>
          <p:spPr bwMode="auto">
            <a:xfrm>
              <a:off x="262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1" name="Freeform 73"/>
            <p:cNvSpPr>
              <a:spLocks noEditPoints="1"/>
            </p:cNvSpPr>
            <p:nvPr/>
          </p:nvSpPr>
          <p:spPr bwMode="auto">
            <a:xfrm>
              <a:off x="262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2" name="Rectangle 74"/>
            <p:cNvSpPr>
              <a:spLocks noChangeArrowheads="1"/>
            </p:cNvSpPr>
            <p:nvPr/>
          </p:nvSpPr>
          <p:spPr bwMode="auto"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3" name="Rectangle 75"/>
            <p:cNvSpPr>
              <a:spLocks noChangeArrowheads="1"/>
            </p:cNvSpPr>
            <p:nvPr/>
          </p:nvSpPr>
          <p:spPr bwMode="auto"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4" name="Freeform 76"/>
            <p:cNvSpPr>
              <a:spLocks noEditPoints="1"/>
            </p:cNvSpPr>
            <p:nvPr/>
          </p:nvSpPr>
          <p:spPr bwMode="auto">
            <a:xfrm>
              <a:off x="306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5" name="Freeform 77"/>
            <p:cNvSpPr>
              <a:spLocks noEditPoints="1"/>
            </p:cNvSpPr>
            <p:nvPr/>
          </p:nvSpPr>
          <p:spPr bwMode="auto">
            <a:xfrm>
              <a:off x="306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6" name="Freeform 78"/>
            <p:cNvSpPr>
              <a:spLocks noEditPoints="1"/>
            </p:cNvSpPr>
            <p:nvPr/>
          </p:nvSpPr>
          <p:spPr bwMode="auto">
            <a:xfrm>
              <a:off x="306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7" name="Freeform 79"/>
            <p:cNvSpPr>
              <a:spLocks noEditPoints="1"/>
            </p:cNvSpPr>
            <p:nvPr/>
          </p:nvSpPr>
          <p:spPr bwMode="auto">
            <a:xfrm>
              <a:off x="306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8" name="Freeform 80"/>
            <p:cNvSpPr>
              <a:spLocks noEditPoints="1"/>
            </p:cNvSpPr>
            <p:nvPr/>
          </p:nvSpPr>
          <p:spPr bwMode="auto">
            <a:xfrm>
              <a:off x="306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29" name="Freeform 81"/>
            <p:cNvSpPr>
              <a:spLocks noEditPoints="1"/>
            </p:cNvSpPr>
            <p:nvPr/>
          </p:nvSpPr>
          <p:spPr bwMode="auto">
            <a:xfrm>
              <a:off x="306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0" name="Freeform 82"/>
            <p:cNvSpPr>
              <a:spLocks noEditPoints="1"/>
            </p:cNvSpPr>
            <p:nvPr/>
          </p:nvSpPr>
          <p:spPr bwMode="auto">
            <a:xfrm>
              <a:off x="306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1" name="Freeform 83"/>
            <p:cNvSpPr>
              <a:spLocks noEditPoints="1"/>
            </p:cNvSpPr>
            <p:nvPr/>
          </p:nvSpPr>
          <p:spPr bwMode="auto">
            <a:xfrm>
              <a:off x="306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2" name="Freeform 84"/>
            <p:cNvSpPr>
              <a:spLocks noEditPoints="1"/>
            </p:cNvSpPr>
            <p:nvPr/>
          </p:nvSpPr>
          <p:spPr bwMode="auto">
            <a:xfrm>
              <a:off x="306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3" name="Freeform 85"/>
            <p:cNvSpPr>
              <a:spLocks noEditPoints="1"/>
            </p:cNvSpPr>
            <p:nvPr/>
          </p:nvSpPr>
          <p:spPr bwMode="auto">
            <a:xfrm>
              <a:off x="306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4" name="Rectangle 86"/>
            <p:cNvSpPr>
              <a:spLocks noChangeArrowheads="1"/>
            </p:cNvSpPr>
            <p:nvPr/>
          </p:nvSpPr>
          <p:spPr bwMode="auto"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5" name="Rectangle 87"/>
            <p:cNvSpPr>
              <a:spLocks noChangeArrowheads="1"/>
            </p:cNvSpPr>
            <p:nvPr/>
          </p:nvSpPr>
          <p:spPr bwMode="auto"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6" name="Freeform 88"/>
            <p:cNvSpPr>
              <a:spLocks noEditPoints="1"/>
            </p:cNvSpPr>
            <p:nvPr/>
          </p:nvSpPr>
          <p:spPr bwMode="auto">
            <a:xfrm>
              <a:off x="351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7" name="Freeform 89"/>
            <p:cNvSpPr>
              <a:spLocks noEditPoints="1"/>
            </p:cNvSpPr>
            <p:nvPr/>
          </p:nvSpPr>
          <p:spPr bwMode="auto">
            <a:xfrm>
              <a:off x="351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8" name="Freeform 90"/>
            <p:cNvSpPr>
              <a:spLocks noEditPoints="1"/>
            </p:cNvSpPr>
            <p:nvPr/>
          </p:nvSpPr>
          <p:spPr bwMode="auto">
            <a:xfrm>
              <a:off x="351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39" name="Freeform 91"/>
            <p:cNvSpPr>
              <a:spLocks noEditPoints="1"/>
            </p:cNvSpPr>
            <p:nvPr/>
          </p:nvSpPr>
          <p:spPr bwMode="auto">
            <a:xfrm>
              <a:off x="351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0" name="Freeform 92"/>
            <p:cNvSpPr>
              <a:spLocks noEditPoints="1"/>
            </p:cNvSpPr>
            <p:nvPr/>
          </p:nvSpPr>
          <p:spPr bwMode="auto">
            <a:xfrm>
              <a:off x="351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1" name="Freeform 93"/>
            <p:cNvSpPr>
              <a:spLocks noEditPoints="1"/>
            </p:cNvSpPr>
            <p:nvPr/>
          </p:nvSpPr>
          <p:spPr bwMode="auto">
            <a:xfrm>
              <a:off x="351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2" name="Freeform 94"/>
            <p:cNvSpPr>
              <a:spLocks noEditPoints="1"/>
            </p:cNvSpPr>
            <p:nvPr/>
          </p:nvSpPr>
          <p:spPr bwMode="auto">
            <a:xfrm>
              <a:off x="351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3" name="Freeform 95"/>
            <p:cNvSpPr>
              <a:spLocks noEditPoints="1"/>
            </p:cNvSpPr>
            <p:nvPr/>
          </p:nvSpPr>
          <p:spPr bwMode="auto">
            <a:xfrm>
              <a:off x="351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4" name="Freeform 96"/>
            <p:cNvSpPr>
              <a:spLocks noEditPoints="1"/>
            </p:cNvSpPr>
            <p:nvPr/>
          </p:nvSpPr>
          <p:spPr bwMode="auto">
            <a:xfrm>
              <a:off x="351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5" name="Freeform 97"/>
            <p:cNvSpPr>
              <a:spLocks noEditPoints="1"/>
            </p:cNvSpPr>
            <p:nvPr/>
          </p:nvSpPr>
          <p:spPr bwMode="auto">
            <a:xfrm>
              <a:off x="351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6" name="Rectangle 98"/>
            <p:cNvSpPr>
              <a:spLocks noChangeArrowheads="1"/>
            </p:cNvSpPr>
            <p:nvPr/>
          </p:nvSpPr>
          <p:spPr bwMode="auto"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7" name="Rectangle 99"/>
            <p:cNvSpPr>
              <a:spLocks noChangeArrowheads="1"/>
            </p:cNvSpPr>
            <p:nvPr/>
          </p:nvSpPr>
          <p:spPr bwMode="auto"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8" name="Freeform 100"/>
            <p:cNvSpPr>
              <a:spLocks noEditPoints="1"/>
            </p:cNvSpPr>
            <p:nvPr/>
          </p:nvSpPr>
          <p:spPr bwMode="auto">
            <a:xfrm>
              <a:off x="396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49" name="Freeform 101"/>
            <p:cNvSpPr>
              <a:spLocks noEditPoints="1"/>
            </p:cNvSpPr>
            <p:nvPr/>
          </p:nvSpPr>
          <p:spPr bwMode="auto">
            <a:xfrm>
              <a:off x="396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0" name="Freeform 102"/>
            <p:cNvSpPr>
              <a:spLocks noEditPoints="1"/>
            </p:cNvSpPr>
            <p:nvPr/>
          </p:nvSpPr>
          <p:spPr bwMode="auto">
            <a:xfrm>
              <a:off x="396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1" name="Freeform 103"/>
            <p:cNvSpPr>
              <a:spLocks noEditPoints="1"/>
            </p:cNvSpPr>
            <p:nvPr/>
          </p:nvSpPr>
          <p:spPr bwMode="auto">
            <a:xfrm>
              <a:off x="396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2" name="Freeform 104"/>
            <p:cNvSpPr>
              <a:spLocks noEditPoints="1"/>
            </p:cNvSpPr>
            <p:nvPr/>
          </p:nvSpPr>
          <p:spPr bwMode="auto">
            <a:xfrm>
              <a:off x="396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3" name="Freeform 105"/>
            <p:cNvSpPr>
              <a:spLocks noEditPoints="1"/>
            </p:cNvSpPr>
            <p:nvPr/>
          </p:nvSpPr>
          <p:spPr bwMode="auto">
            <a:xfrm>
              <a:off x="396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4" name="Freeform 106"/>
            <p:cNvSpPr>
              <a:spLocks noEditPoints="1"/>
            </p:cNvSpPr>
            <p:nvPr/>
          </p:nvSpPr>
          <p:spPr bwMode="auto">
            <a:xfrm>
              <a:off x="396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5" name="Freeform 107"/>
            <p:cNvSpPr>
              <a:spLocks noEditPoints="1"/>
            </p:cNvSpPr>
            <p:nvPr/>
          </p:nvSpPr>
          <p:spPr bwMode="auto">
            <a:xfrm>
              <a:off x="396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6" name="Freeform 108"/>
            <p:cNvSpPr>
              <a:spLocks noEditPoints="1"/>
            </p:cNvSpPr>
            <p:nvPr/>
          </p:nvSpPr>
          <p:spPr bwMode="auto">
            <a:xfrm>
              <a:off x="396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7" name="Freeform 109"/>
            <p:cNvSpPr>
              <a:spLocks noEditPoints="1"/>
            </p:cNvSpPr>
            <p:nvPr/>
          </p:nvSpPr>
          <p:spPr bwMode="auto">
            <a:xfrm>
              <a:off x="396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8" name="Rectangle 110"/>
            <p:cNvSpPr>
              <a:spLocks noChangeArrowheads="1"/>
            </p:cNvSpPr>
            <p:nvPr/>
          </p:nvSpPr>
          <p:spPr bwMode="auto"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59" name="Rectangle 111"/>
            <p:cNvSpPr>
              <a:spLocks noChangeArrowheads="1"/>
            </p:cNvSpPr>
            <p:nvPr/>
          </p:nvSpPr>
          <p:spPr bwMode="auto"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0" name="Freeform 112"/>
            <p:cNvSpPr>
              <a:spLocks noEditPoints="1"/>
            </p:cNvSpPr>
            <p:nvPr/>
          </p:nvSpPr>
          <p:spPr bwMode="auto">
            <a:xfrm>
              <a:off x="440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1" name="Freeform 113"/>
            <p:cNvSpPr>
              <a:spLocks noEditPoints="1"/>
            </p:cNvSpPr>
            <p:nvPr/>
          </p:nvSpPr>
          <p:spPr bwMode="auto">
            <a:xfrm>
              <a:off x="440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2" name="Freeform 114"/>
            <p:cNvSpPr>
              <a:spLocks noEditPoints="1"/>
            </p:cNvSpPr>
            <p:nvPr/>
          </p:nvSpPr>
          <p:spPr bwMode="auto">
            <a:xfrm>
              <a:off x="440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3" name="Freeform 115"/>
            <p:cNvSpPr>
              <a:spLocks noEditPoints="1"/>
            </p:cNvSpPr>
            <p:nvPr/>
          </p:nvSpPr>
          <p:spPr bwMode="auto">
            <a:xfrm>
              <a:off x="440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4" name="Freeform 116"/>
            <p:cNvSpPr>
              <a:spLocks noEditPoints="1"/>
            </p:cNvSpPr>
            <p:nvPr/>
          </p:nvSpPr>
          <p:spPr bwMode="auto">
            <a:xfrm>
              <a:off x="440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5" name="Freeform 117"/>
            <p:cNvSpPr>
              <a:spLocks noEditPoints="1"/>
            </p:cNvSpPr>
            <p:nvPr/>
          </p:nvSpPr>
          <p:spPr bwMode="auto">
            <a:xfrm>
              <a:off x="440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6" name="Freeform 118"/>
            <p:cNvSpPr>
              <a:spLocks noEditPoints="1"/>
            </p:cNvSpPr>
            <p:nvPr/>
          </p:nvSpPr>
          <p:spPr bwMode="auto">
            <a:xfrm>
              <a:off x="440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7" name="Freeform 119"/>
            <p:cNvSpPr>
              <a:spLocks noEditPoints="1"/>
            </p:cNvSpPr>
            <p:nvPr/>
          </p:nvSpPr>
          <p:spPr bwMode="auto">
            <a:xfrm>
              <a:off x="440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8" name="Freeform 120"/>
            <p:cNvSpPr>
              <a:spLocks noEditPoints="1"/>
            </p:cNvSpPr>
            <p:nvPr/>
          </p:nvSpPr>
          <p:spPr bwMode="auto">
            <a:xfrm>
              <a:off x="440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69" name="Freeform 121"/>
            <p:cNvSpPr>
              <a:spLocks noEditPoints="1"/>
            </p:cNvSpPr>
            <p:nvPr/>
          </p:nvSpPr>
          <p:spPr bwMode="auto">
            <a:xfrm>
              <a:off x="440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0" name="Rectangle 122"/>
            <p:cNvSpPr>
              <a:spLocks noChangeArrowheads="1"/>
            </p:cNvSpPr>
            <p:nvPr/>
          </p:nvSpPr>
          <p:spPr bwMode="auto"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1" name="Rectangle 123"/>
            <p:cNvSpPr>
              <a:spLocks noChangeArrowheads="1"/>
            </p:cNvSpPr>
            <p:nvPr/>
          </p:nvSpPr>
          <p:spPr bwMode="auto"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2" name="Freeform 124"/>
            <p:cNvSpPr>
              <a:spLocks noEditPoints="1"/>
            </p:cNvSpPr>
            <p:nvPr/>
          </p:nvSpPr>
          <p:spPr bwMode="auto">
            <a:xfrm>
              <a:off x="485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3" name="Freeform 125"/>
            <p:cNvSpPr>
              <a:spLocks noEditPoints="1"/>
            </p:cNvSpPr>
            <p:nvPr/>
          </p:nvSpPr>
          <p:spPr bwMode="auto">
            <a:xfrm>
              <a:off x="485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4" name="Freeform 126"/>
            <p:cNvSpPr>
              <a:spLocks noEditPoints="1"/>
            </p:cNvSpPr>
            <p:nvPr/>
          </p:nvSpPr>
          <p:spPr bwMode="auto">
            <a:xfrm>
              <a:off x="485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5" name="Freeform 127"/>
            <p:cNvSpPr>
              <a:spLocks noEditPoints="1"/>
            </p:cNvSpPr>
            <p:nvPr/>
          </p:nvSpPr>
          <p:spPr bwMode="auto">
            <a:xfrm>
              <a:off x="485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6" name="Freeform 128"/>
            <p:cNvSpPr>
              <a:spLocks noEditPoints="1"/>
            </p:cNvSpPr>
            <p:nvPr/>
          </p:nvSpPr>
          <p:spPr bwMode="auto">
            <a:xfrm>
              <a:off x="485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7" name="Freeform 129"/>
            <p:cNvSpPr>
              <a:spLocks noEditPoints="1"/>
            </p:cNvSpPr>
            <p:nvPr/>
          </p:nvSpPr>
          <p:spPr bwMode="auto">
            <a:xfrm>
              <a:off x="485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8" name="Freeform 130"/>
            <p:cNvSpPr>
              <a:spLocks noEditPoints="1"/>
            </p:cNvSpPr>
            <p:nvPr/>
          </p:nvSpPr>
          <p:spPr bwMode="auto">
            <a:xfrm>
              <a:off x="485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79" name="Freeform 131"/>
            <p:cNvSpPr>
              <a:spLocks noEditPoints="1"/>
            </p:cNvSpPr>
            <p:nvPr/>
          </p:nvSpPr>
          <p:spPr bwMode="auto">
            <a:xfrm>
              <a:off x="485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0" name="Freeform 132"/>
            <p:cNvSpPr>
              <a:spLocks noEditPoints="1"/>
            </p:cNvSpPr>
            <p:nvPr/>
          </p:nvSpPr>
          <p:spPr bwMode="auto">
            <a:xfrm>
              <a:off x="485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1" name="Freeform 133"/>
            <p:cNvSpPr>
              <a:spLocks noEditPoints="1"/>
            </p:cNvSpPr>
            <p:nvPr/>
          </p:nvSpPr>
          <p:spPr bwMode="auto">
            <a:xfrm>
              <a:off x="485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2" name="Rectangle 134"/>
            <p:cNvSpPr>
              <a:spLocks noChangeArrowheads="1"/>
            </p:cNvSpPr>
            <p:nvPr/>
          </p:nvSpPr>
          <p:spPr bwMode="auto"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3" name="Rectangle 135"/>
            <p:cNvSpPr>
              <a:spLocks noChangeArrowheads="1"/>
            </p:cNvSpPr>
            <p:nvPr/>
          </p:nvSpPr>
          <p:spPr bwMode="auto"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4" name="Freeform 136"/>
            <p:cNvSpPr>
              <a:spLocks noEditPoints="1"/>
            </p:cNvSpPr>
            <p:nvPr/>
          </p:nvSpPr>
          <p:spPr bwMode="auto">
            <a:xfrm>
              <a:off x="530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5" name="Freeform 137"/>
            <p:cNvSpPr>
              <a:spLocks noEditPoints="1"/>
            </p:cNvSpPr>
            <p:nvPr/>
          </p:nvSpPr>
          <p:spPr bwMode="auto">
            <a:xfrm>
              <a:off x="530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6" name="Freeform 138"/>
            <p:cNvSpPr>
              <a:spLocks noEditPoints="1"/>
            </p:cNvSpPr>
            <p:nvPr/>
          </p:nvSpPr>
          <p:spPr bwMode="auto">
            <a:xfrm>
              <a:off x="530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7" name="Freeform 139"/>
            <p:cNvSpPr>
              <a:spLocks noEditPoints="1"/>
            </p:cNvSpPr>
            <p:nvPr/>
          </p:nvSpPr>
          <p:spPr bwMode="auto">
            <a:xfrm>
              <a:off x="530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8" name="Freeform 140"/>
            <p:cNvSpPr>
              <a:spLocks noEditPoints="1"/>
            </p:cNvSpPr>
            <p:nvPr/>
          </p:nvSpPr>
          <p:spPr bwMode="auto">
            <a:xfrm>
              <a:off x="530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89" name="Freeform 141"/>
            <p:cNvSpPr>
              <a:spLocks noEditPoints="1"/>
            </p:cNvSpPr>
            <p:nvPr/>
          </p:nvSpPr>
          <p:spPr bwMode="auto">
            <a:xfrm>
              <a:off x="530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0" name="Freeform 142"/>
            <p:cNvSpPr>
              <a:spLocks noEditPoints="1"/>
            </p:cNvSpPr>
            <p:nvPr/>
          </p:nvSpPr>
          <p:spPr bwMode="auto">
            <a:xfrm>
              <a:off x="530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1" name="Freeform 143"/>
            <p:cNvSpPr>
              <a:spLocks noEditPoints="1"/>
            </p:cNvSpPr>
            <p:nvPr/>
          </p:nvSpPr>
          <p:spPr bwMode="auto">
            <a:xfrm>
              <a:off x="530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2" name="Freeform 144"/>
            <p:cNvSpPr>
              <a:spLocks noEditPoints="1"/>
            </p:cNvSpPr>
            <p:nvPr/>
          </p:nvSpPr>
          <p:spPr bwMode="auto">
            <a:xfrm>
              <a:off x="530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3" name="Freeform 145"/>
            <p:cNvSpPr>
              <a:spLocks noEditPoints="1"/>
            </p:cNvSpPr>
            <p:nvPr/>
          </p:nvSpPr>
          <p:spPr bwMode="auto">
            <a:xfrm>
              <a:off x="530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4" name="Rectangle 146"/>
            <p:cNvSpPr>
              <a:spLocks noChangeArrowheads="1"/>
            </p:cNvSpPr>
            <p:nvPr/>
          </p:nvSpPr>
          <p:spPr bwMode="auto"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60001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5" name="Freeform 147"/>
            <p:cNvSpPr>
              <a:spLocks/>
            </p:cNvSpPr>
            <p:nvPr/>
          </p:nvSpPr>
          <p:spPr bwMode="auto">
            <a:xfrm>
              <a:off x="349" y="3304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60001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27" name="Group 148"/>
          <p:cNvGrpSpPr>
            <a:grpSpLocks/>
          </p:cNvGrpSpPr>
          <p:nvPr/>
        </p:nvGrpSpPr>
        <p:grpSpPr bwMode="auto">
          <a:xfrm>
            <a:off x="1066800" y="3444875"/>
            <a:ext cx="533400" cy="492125"/>
            <a:chOff x="96" y="2784"/>
            <a:chExt cx="1062" cy="981"/>
          </a:xfrm>
        </p:grpSpPr>
        <p:sp>
          <p:nvSpPr>
            <p:cNvPr id="155797" name="Freeform 149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8" name="Freeform 150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799" name="Freeform 151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0" name="Freeform 152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1" name="Freeform 153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2" name="Freeform 154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3" name="Freeform 155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4" name="Freeform 156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5" name="Freeform 157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6" name="Freeform 158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7" name="Freeform 159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8" name="Freeform 160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09" name="Freeform 161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28" name="Group 162"/>
          <p:cNvGrpSpPr>
            <a:grpSpLocks/>
          </p:cNvGrpSpPr>
          <p:nvPr/>
        </p:nvGrpSpPr>
        <p:grpSpPr bwMode="auto">
          <a:xfrm>
            <a:off x="1066800" y="4552950"/>
            <a:ext cx="533400" cy="492125"/>
            <a:chOff x="96" y="2784"/>
            <a:chExt cx="1062" cy="981"/>
          </a:xfrm>
        </p:grpSpPr>
        <p:sp>
          <p:nvSpPr>
            <p:cNvPr id="155811" name="Freeform 163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2" name="Freeform 164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3" name="Freeform 165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4" name="Freeform 166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5" name="Freeform 167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6" name="Freeform 168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7" name="Freeform 169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8" name="Freeform 170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19" name="Freeform 171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0" name="Freeform 172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1" name="Freeform 173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2" name="Freeform 174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3" name="Freeform 175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29" name="Group 176"/>
          <p:cNvGrpSpPr>
            <a:grpSpLocks/>
          </p:cNvGrpSpPr>
          <p:nvPr/>
        </p:nvGrpSpPr>
        <p:grpSpPr bwMode="auto">
          <a:xfrm>
            <a:off x="1066800" y="5562600"/>
            <a:ext cx="533400" cy="492125"/>
            <a:chOff x="96" y="2784"/>
            <a:chExt cx="1062" cy="981"/>
          </a:xfrm>
        </p:grpSpPr>
        <p:sp>
          <p:nvSpPr>
            <p:cNvPr id="155825" name="Freeform 177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6" name="Freeform 178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7" name="Freeform 179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8" name="Freeform 180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29" name="Freeform 181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0" name="Freeform 182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1" name="Freeform 183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2" name="Freeform 184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3" name="Freeform 185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4" name="Freeform 186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5" name="Freeform 187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6" name="Freeform 188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37" name="Freeform 189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30" name="Group 190"/>
          <p:cNvGrpSpPr>
            <a:grpSpLocks/>
          </p:cNvGrpSpPr>
          <p:nvPr/>
        </p:nvGrpSpPr>
        <p:grpSpPr bwMode="auto">
          <a:xfrm>
            <a:off x="381000" y="3962400"/>
            <a:ext cx="533400" cy="492125"/>
            <a:chOff x="96" y="2784"/>
            <a:chExt cx="1062" cy="981"/>
          </a:xfrm>
        </p:grpSpPr>
        <p:sp>
          <p:nvSpPr>
            <p:cNvPr id="155839" name="Freeform 191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0" name="Freeform 192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1" name="Freeform 193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2" name="Freeform 194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3" name="Freeform 195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4" name="Freeform 196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5" name="Freeform 197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6" name="Freeform 198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7" name="Freeform 199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8" name="Freeform 200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49" name="Freeform 201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0" name="Freeform 202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1" name="Freeform 203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31" name="Group 204"/>
          <p:cNvGrpSpPr>
            <a:grpSpLocks/>
          </p:cNvGrpSpPr>
          <p:nvPr/>
        </p:nvGrpSpPr>
        <p:grpSpPr bwMode="auto">
          <a:xfrm>
            <a:off x="381000" y="5070475"/>
            <a:ext cx="533400" cy="492125"/>
            <a:chOff x="96" y="2784"/>
            <a:chExt cx="1062" cy="981"/>
          </a:xfrm>
        </p:grpSpPr>
        <p:sp>
          <p:nvSpPr>
            <p:cNvPr id="155853" name="Freeform 205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4" name="Freeform 206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5" name="Freeform 207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6" name="Freeform 208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7" name="Freeform 209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8" name="Freeform 210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59" name="Freeform 211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0" name="Freeform 212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1" name="Freeform 213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2" name="Freeform 214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3" name="Freeform 215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4" name="Freeform 216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5" name="Freeform 217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32" name="Group 218"/>
          <p:cNvGrpSpPr>
            <a:grpSpLocks/>
          </p:cNvGrpSpPr>
          <p:nvPr/>
        </p:nvGrpSpPr>
        <p:grpSpPr bwMode="auto">
          <a:xfrm>
            <a:off x="381000" y="6121400"/>
            <a:ext cx="533400" cy="492125"/>
            <a:chOff x="96" y="2784"/>
            <a:chExt cx="1062" cy="981"/>
          </a:xfrm>
        </p:grpSpPr>
        <p:sp>
          <p:nvSpPr>
            <p:cNvPr id="155867" name="Freeform 219"/>
            <p:cNvSpPr>
              <a:spLocks/>
            </p:cNvSpPr>
            <p:nvPr userDrawn="1"/>
          </p:nvSpPr>
          <p:spPr bwMode="auto"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8" name="Freeform 220"/>
            <p:cNvSpPr>
              <a:spLocks noEditPoints="1"/>
            </p:cNvSpPr>
            <p:nvPr userDrawn="1"/>
          </p:nvSpPr>
          <p:spPr bwMode="auto"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69" name="Freeform 221"/>
            <p:cNvSpPr>
              <a:spLocks/>
            </p:cNvSpPr>
            <p:nvPr userDrawn="1"/>
          </p:nvSpPr>
          <p:spPr bwMode="auto"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0" name="Freeform 222"/>
            <p:cNvSpPr>
              <a:spLocks/>
            </p:cNvSpPr>
            <p:nvPr userDrawn="1"/>
          </p:nvSpPr>
          <p:spPr bwMode="auto"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1" name="Freeform 223"/>
            <p:cNvSpPr>
              <a:spLocks/>
            </p:cNvSpPr>
            <p:nvPr userDrawn="1"/>
          </p:nvSpPr>
          <p:spPr bwMode="auto"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2" name="Freeform 224"/>
            <p:cNvSpPr>
              <a:spLocks/>
            </p:cNvSpPr>
            <p:nvPr userDrawn="1"/>
          </p:nvSpPr>
          <p:spPr bwMode="auto"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3" name="Freeform 225"/>
            <p:cNvSpPr>
              <a:spLocks/>
            </p:cNvSpPr>
            <p:nvPr userDrawn="1"/>
          </p:nvSpPr>
          <p:spPr bwMode="auto"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4" name="Freeform 226"/>
            <p:cNvSpPr>
              <a:spLocks/>
            </p:cNvSpPr>
            <p:nvPr userDrawn="1"/>
          </p:nvSpPr>
          <p:spPr bwMode="auto"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5" name="Freeform 227"/>
            <p:cNvSpPr>
              <a:spLocks/>
            </p:cNvSpPr>
            <p:nvPr userDrawn="1"/>
          </p:nvSpPr>
          <p:spPr bwMode="auto"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6" name="Freeform 228"/>
            <p:cNvSpPr>
              <a:spLocks/>
            </p:cNvSpPr>
            <p:nvPr userDrawn="1"/>
          </p:nvSpPr>
          <p:spPr bwMode="auto"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7" name="Freeform 229"/>
            <p:cNvSpPr>
              <a:spLocks/>
            </p:cNvSpPr>
            <p:nvPr userDrawn="1"/>
          </p:nvSpPr>
          <p:spPr bwMode="auto"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8" name="Freeform 230"/>
            <p:cNvSpPr>
              <a:spLocks/>
            </p:cNvSpPr>
            <p:nvPr userDrawn="1"/>
          </p:nvSpPr>
          <p:spPr bwMode="auto"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55879" name="Freeform 231"/>
            <p:cNvSpPr>
              <a:spLocks/>
            </p:cNvSpPr>
            <p:nvPr userDrawn="1"/>
          </p:nvSpPr>
          <p:spPr bwMode="auto"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33" name="Group 232"/>
          <p:cNvGrpSpPr>
            <a:grpSpLocks/>
          </p:cNvGrpSpPr>
          <p:nvPr/>
        </p:nvGrpSpPr>
        <p:grpSpPr bwMode="auto">
          <a:xfrm>
            <a:off x="6934200" y="-7938"/>
            <a:ext cx="2317750" cy="2063751"/>
            <a:chOff x="4080" y="-5"/>
            <a:chExt cx="1748" cy="1556"/>
          </a:xfrm>
        </p:grpSpPr>
        <p:sp>
          <p:nvSpPr>
            <p:cNvPr id="155881" name="Freeform 233"/>
            <p:cNvSpPr>
              <a:spLocks/>
            </p:cNvSpPr>
            <p:nvPr userDrawn="1"/>
          </p:nvSpPr>
          <p:spPr bwMode="auto">
            <a:xfrm>
              <a:off x="4161" y="-5"/>
              <a:ext cx="1585" cy="144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11" y="71"/>
                </a:cxn>
                <a:cxn ang="0">
                  <a:pos x="25" y="393"/>
                </a:cxn>
                <a:cxn ang="0">
                  <a:pos x="54" y="457"/>
                </a:cxn>
                <a:cxn ang="0">
                  <a:pos x="158" y="482"/>
                </a:cxn>
                <a:cxn ang="0">
                  <a:pos x="204" y="495"/>
                </a:cxn>
                <a:cxn ang="0">
                  <a:pos x="520" y="475"/>
                </a:cxn>
                <a:cxn ang="0">
                  <a:pos x="533" y="167"/>
                </a:cxn>
                <a:cxn ang="0">
                  <a:pos x="369" y="16"/>
                </a:cxn>
                <a:cxn ang="0">
                  <a:pos x="249" y="29"/>
                </a:cxn>
                <a:cxn ang="0">
                  <a:pos x="198" y="11"/>
                </a:cxn>
                <a:cxn ang="0">
                  <a:pos x="151" y="2"/>
                </a:cxn>
                <a:cxn ang="0">
                  <a:pos x="23" y="4"/>
                </a:cxn>
              </a:cxnLst>
              <a:rect l="0" t="0" r="r" b="b"/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grpSp>
          <p:nvGrpSpPr>
            <p:cNvPr id="1040" name="Group 234"/>
            <p:cNvGrpSpPr>
              <a:grpSpLocks/>
            </p:cNvGrpSpPr>
            <p:nvPr userDrawn="1"/>
          </p:nvGrpSpPr>
          <p:grpSpPr bwMode="auto">
            <a:xfrm>
              <a:off x="4080" y="0"/>
              <a:ext cx="1748" cy="1551"/>
              <a:chOff x="2918" y="18"/>
              <a:chExt cx="2958" cy="2699"/>
            </a:xfrm>
          </p:grpSpPr>
          <p:sp>
            <p:nvSpPr>
              <p:cNvPr id="155883" name="Freeform 235"/>
              <p:cNvSpPr>
                <a:spLocks/>
              </p:cNvSpPr>
              <p:nvPr/>
            </p:nvSpPr>
            <p:spPr bwMode="auto">
              <a:xfrm>
                <a:off x="3060" y="18"/>
                <a:ext cx="490" cy="187"/>
              </a:xfrm>
              <a:custGeom>
                <a:avLst/>
                <a:gdLst/>
                <a:ahLst/>
                <a:cxnLst>
                  <a:cxn ang="0">
                    <a:pos x="71" y="25"/>
                  </a:cxn>
                  <a:cxn ang="0">
                    <a:pos x="91" y="20"/>
                  </a:cxn>
                  <a:cxn ang="0">
                    <a:pos x="92" y="17"/>
                  </a:cxn>
                  <a:cxn ang="0">
                    <a:pos x="88" y="0"/>
                  </a:cxn>
                  <a:cxn ang="0">
                    <a:pos x="25" y="0"/>
                  </a:cxn>
                  <a:cxn ang="0">
                    <a:pos x="10" y="22"/>
                  </a:cxn>
                  <a:cxn ang="0">
                    <a:pos x="71" y="25"/>
                  </a:cxn>
                </a:cxnLst>
                <a:rect l="0" t="0" r="r" b="b"/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4" name="Freeform 236"/>
              <p:cNvSpPr>
                <a:spLocks noEditPoints="1"/>
              </p:cNvSpPr>
              <p:nvPr/>
            </p:nvSpPr>
            <p:spPr bwMode="auto">
              <a:xfrm>
                <a:off x="2918" y="18"/>
                <a:ext cx="2958" cy="2699"/>
              </a:xfrm>
              <a:custGeom>
                <a:avLst/>
                <a:gdLst/>
                <a:ahLst/>
                <a:cxnLst>
                  <a:cxn ang="0">
                    <a:pos x="504" y="1"/>
                  </a:cxn>
                  <a:cxn ang="0">
                    <a:pos x="157" y="0"/>
                  </a:cxn>
                  <a:cxn ang="0">
                    <a:pos x="225" y="21"/>
                  </a:cxn>
                  <a:cxn ang="0">
                    <a:pos x="174" y="39"/>
                  </a:cxn>
                  <a:cxn ang="0">
                    <a:pos x="207" y="71"/>
                  </a:cxn>
                  <a:cxn ang="0">
                    <a:pos x="74" y="60"/>
                  </a:cxn>
                  <a:cxn ang="0">
                    <a:pos x="26" y="63"/>
                  </a:cxn>
                  <a:cxn ang="0">
                    <a:pos x="199" y="487"/>
                  </a:cxn>
                  <a:cxn ang="0">
                    <a:pos x="144" y="341"/>
                  </a:cxn>
                  <a:cxn ang="0">
                    <a:pos x="105" y="376"/>
                  </a:cxn>
                  <a:cxn ang="0">
                    <a:pos x="94" y="435"/>
                  </a:cxn>
                  <a:cxn ang="0">
                    <a:pos x="124" y="265"/>
                  </a:cxn>
                  <a:cxn ang="0">
                    <a:pos x="153" y="228"/>
                  </a:cxn>
                  <a:cxn ang="0">
                    <a:pos x="209" y="237"/>
                  </a:cxn>
                  <a:cxn ang="0">
                    <a:pos x="188" y="306"/>
                  </a:cxn>
                  <a:cxn ang="0">
                    <a:pos x="192" y="395"/>
                  </a:cxn>
                  <a:cxn ang="0">
                    <a:pos x="515" y="483"/>
                  </a:cxn>
                  <a:cxn ang="0">
                    <a:pos x="454" y="427"/>
                  </a:cxn>
                  <a:cxn ang="0">
                    <a:pos x="425" y="345"/>
                  </a:cxn>
                  <a:cxn ang="0">
                    <a:pos x="396" y="270"/>
                  </a:cxn>
                  <a:cxn ang="0">
                    <a:pos x="460" y="256"/>
                  </a:cxn>
                  <a:cxn ang="0">
                    <a:pos x="407" y="223"/>
                  </a:cxn>
                  <a:cxn ang="0">
                    <a:pos x="439" y="226"/>
                  </a:cxn>
                  <a:cxn ang="0">
                    <a:pos x="438" y="209"/>
                  </a:cxn>
                  <a:cxn ang="0">
                    <a:pos x="376" y="211"/>
                  </a:cxn>
                  <a:cxn ang="0">
                    <a:pos x="357" y="343"/>
                  </a:cxn>
                  <a:cxn ang="0">
                    <a:pos x="347" y="230"/>
                  </a:cxn>
                  <a:cxn ang="0">
                    <a:pos x="331" y="182"/>
                  </a:cxn>
                  <a:cxn ang="0">
                    <a:pos x="347" y="136"/>
                  </a:cxn>
                  <a:cxn ang="0">
                    <a:pos x="339" y="99"/>
                  </a:cxn>
                  <a:cxn ang="0">
                    <a:pos x="331" y="62"/>
                  </a:cxn>
                  <a:cxn ang="0">
                    <a:pos x="369" y="103"/>
                  </a:cxn>
                  <a:cxn ang="0">
                    <a:pos x="415" y="47"/>
                  </a:cxn>
                  <a:cxn ang="0">
                    <a:pos x="409" y="95"/>
                  </a:cxn>
                  <a:cxn ang="0">
                    <a:pos x="401" y="130"/>
                  </a:cxn>
                  <a:cxn ang="0">
                    <a:pos x="401" y="181"/>
                  </a:cxn>
                  <a:cxn ang="0">
                    <a:pos x="558" y="181"/>
                  </a:cxn>
                  <a:cxn ang="0">
                    <a:pos x="554" y="76"/>
                  </a:cxn>
                  <a:cxn ang="0">
                    <a:pos x="249" y="69"/>
                  </a:cxn>
                  <a:cxn ang="0">
                    <a:pos x="293" y="93"/>
                  </a:cxn>
                  <a:cxn ang="0">
                    <a:pos x="171" y="195"/>
                  </a:cxn>
                  <a:cxn ang="0">
                    <a:pos x="69" y="98"/>
                  </a:cxn>
                  <a:cxn ang="0">
                    <a:pos x="191" y="106"/>
                  </a:cxn>
                  <a:cxn ang="0">
                    <a:pos x="220" y="105"/>
                  </a:cxn>
                  <a:cxn ang="0">
                    <a:pos x="302" y="121"/>
                  </a:cxn>
                  <a:cxn ang="0">
                    <a:pos x="276" y="256"/>
                  </a:cxn>
                  <a:cxn ang="0">
                    <a:pos x="260" y="137"/>
                  </a:cxn>
                  <a:cxn ang="0">
                    <a:pos x="171" y="195"/>
                  </a:cxn>
                  <a:cxn ang="0">
                    <a:pos x="223" y="225"/>
                  </a:cxn>
                  <a:cxn ang="0">
                    <a:pos x="247" y="158"/>
                  </a:cxn>
                  <a:cxn ang="0">
                    <a:pos x="326" y="292"/>
                  </a:cxn>
                  <a:cxn ang="0">
                    <a:pos x="215" y="321"/>
                  </a:cxn>
                  <a:cxn ang="0">
                    <a:pos x="309" y="277"/>
                  </a:cxn>
                  <a:cxn ang="0">
                    <a:pos x="318" y="133"/>
                  </a:cxn>
                  <a:cxn ang="0">
                    <a:pos x="313" y="213"/>
                  </a:cxn>
                  <a:cxn ang="0">
                    <a:pos x="299" y="144"/>
                  </a:cxn>
                  <a:cxn ang="0">
                    <a:pos x="507" y="179"/>
                  </a:cxn>
                  <a:cxn ang="0">
                    <a:pos x="461" y="162"/>
                  </a:cxn>
                </a:cxnLst>
                <a:rect l="0" t="0" r="r" b="b"/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5" name="Freeform 237"/>
              <p:cNvSpPr>
                <a:spLocks/>
              </p:cNvSpPr>
              <p:nvPr/>
            </p:nvSpPr>
            <p:spPr bwMode="auto">
              <a:xfrm>
                <a:off x="3621" y="1286"/>
                <a:ext cx="237" cy="283"/>
              </a:xfrm>
              <a:custGeom>
                <a:avLst/>
                <a:gdLst/>
                <a:ahLst/>
                <a:cxnLst>
                  <a:cxn ang="0">
                    <a:pos x="40" y="15"/>
                  </a:cxn>
                  <a:cxn ang="0">
                    <a:pos x="27" y="56"/>
                  </a:cxn>
                  <a:cxn ang="0">
                    <a:pos x="40" y="15"/>
                  </a:cxn>
                </a:cxnLst>
                <a:rect l="0" t="0" r="r" b="b"/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6" name="Freeform 238"/>
              <p:cNvSpPr>
                <a:spLocks/>
              </p:cNvSpPr>
              <p:nvPr/>
            </p:nvSpPr>
            <p:spPr bwMode="auto">
              <a:xfrm>
                <a:off x="3402" y="1403"/>
                <a:ext cx="209" cy="379"/>
              </a:xfrm>
              <a:custGeom>
                <a:avLst/>
                <a:gdLst/>
                <a:ahLst/>
                <a:cxnLst>
                  <a:cxn ang="0">
                    <a:pos x="19" y="27"/>
                  </a:cxn>
                  <a:cxn ang="0">
                    <a:pos x="12" y="69"/>
                  </a:cxn>
                  <a:cxn ang="0">
                    <a:pos x="40" y="45"/>
                  </a:cxn>
                  <a:cxn ang="0">
                    <a:pos x="37" y="24"/>
                  </a:cxn>
                  <a:cxn ang="0">
                    <a:pos x="19" y="27"/>
                  </a:cxn>
                </a:cxnLst>
                <a:rect l="0" t="0" r="r" b="b"/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7" name="Freeform 239"/>
              <p:cNvSpPr>
                <a:spLocks/>
              </p:cNvSpPr>
              <p:nvPr/>
            </p:nvSpPr>
            <p:spPr bwMode="auto">
              <a:xfrm>
                <a:off x="3273" y="645"/>
                <a:ext cx="683" cy="319"/>
              </a:xfrm>
              <a:custGeom>
                <a:avLst/>
                <a:gdLst/>
                <a:ahLst/>
                <a:cxnLst>
                  <a:cxn ang="0">
                    <a:pos x="112" y="4"/>
                  </a:cxn>
                  <a:cxn ang="0">
                    <a:pos x="24" y="4"/>
                  </a:cxn>
                  <a:cxn ang="0">
                    <a:pos x="2" y="25"/>
                  </a:cxn>
                  <a:cxn ang="0">
                    <a:pos x="60" y="58"/>
                  </a:cxn>
                  <a:cxn ang="0">
                    <a:pos x="96" y="54"/>
                  </a:cxn>
                  <a:cxn ang="0">
                    <a:pos x="113" y="53"/>
                  </a:cxn>
                  <a:cxn ang="0">
                    <a:pos x="112" y="4"/>
                  </a:cxn>
                </a:cxnLst>
                <a:rect l="0" t="0" r="r" b="b"/>
                <a:pathLst>
                  <a:path w="135" h="63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8" name="Freeform 240"/>
              <p:cNvSpPr>
                <a:spLocks/>
              </p:cNvSpPr>
              <p:nvPr/>
            </p:nvSpPr>
            <p:spPr bwMode="auto">
              <a:xfrm>
                <a:off x="4046" y="1544"/>
                <a:ext cx="490" cy="517"/>
              </a:xfrm>
              <a:custGeom>
                <a:avLst/>
                <a:gdLst/>
                <a:ahLst/>
                <a:cxnLst>
                  <a:cxn ang="0">
                    <a:pos x="67" y="5"/>
                  </a:cxn>
                  <a:cxn ang="0">
                    <a:pos x="31" y="5"/>
                  </a:cxn>
                  <a:cxn ang="0">
                    <a:pos x="12" y="57"/>
                  </a:cxn>
                  <a:cxn ang="0">
                    <a:pos x="79" y="62"/>
                  </a:cxn>
                  <a:cxn ang="0">
                    <a:pos x="67" y="5"/>
                  </a:cxn>
                </a:cxnLst>
                <a:rect l="0" t="0" r="r" b="b"/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89" name="Freeform 241"/>
              <p:cNvSpPr>
                <a:spLocks/>
              </p:cNvSpPr>
              <p:nvPr/>
            </p:nvSpPr>
            <p:spPr bwMode="auto">
              <a:xfrm>
                <a:off x="5173" y="1024"/>
                <a:ext cx="500" cy="96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40" y="15"/>
                  </a:cxn>
                  <a:cxn ang="0">
                    <a:pos x="15" y="0"/>
                  </a:cxn>
                </a:cxnLst>
                <a:rect l="0" t="0" r="r" b="b"/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0" name="Freeform 242"/>
              <p:cNvSpPr>
                <a:spLocks/>
              </p:cNvSpPr>
              <p:nvPr/>
            </p:nvSpPr>
            <p:spPr bwMode="auto">
              <a:xfrm>
                <a:off x="5339" y="1003"/>
                <a:ext cx="385" cy="237"/>
              </a:xfrm>
              <a:custGeom>
                <a:avLst/>
                <a:gdLst/>
                <a:ahLst/>
                <a:cxnLst>
                  <a:cxn ang="0">
                    <a:pos x="21" y="37"/>
                  </a:cxn>
                  <a:cxn ang="0">
                    <a:pos x="70" y="17"/>
                  </a:cxn>
                  <a:cxn ang="0">
                    <a:pos x="48" y="3"/>
                  </a:cxn>
                  <a:cxn ang="0">
                    <a:pos x="19" y="32"/>
                  </a:cxn>
                  <a:cxn ang="0">
                    <a:pos x="21" y="37"/>
                  </a:cxn>
                </a:cxnLst>
                <a:rect l="0" t="0" r="r" b="b"/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1" name="Freeform 243"/>
              <p:cNvSpPr>
                <a:spLocks/>
              </p:cNvSpPr>
              <p:nvPr/>
            </p:nvSpPr>
            <p:spPr bwMode="auto">
              <a:xfrm>
                <a:off x="5325" y="1201"/>
                <a:ext cx="415" cy="187"/>
              </a:xfrm>
              <a:custGeom>
                <a:avLst/>
                <a:gdLst/>
                <a:ahLst/>
                <a:cxnLst>
                  <a:cxn ang="0">
                    <a:pos x="72" y="6"/>
                  </a:cxn>
                  <a:cxn ang="0">
                    <a:pos x="24" y="17"/>
                  </a:cxn>
                  <a:cxn ang="0">
                    <a:pos x="17" y="26"/>
                  </a:cxn>
                  <a:cxn ang="0">
                    <a:pos x="76" y="23"/>
                  </a:cxn>
                  <a:cxn ang="0">
                    <a:pos x="82" y="20"/>
                  </a:cxn>
                  <a:cxn ang="0">
                    <a:pos x="82" y="0"/>
                  </a:cxn>
                  <a:cxn ang="0">
                    <a:pos x="72" y="6"/>
                  </a:cxn>
                </a:cxnLst>
                <a:rect l="0" t="0" r="r" b="b"/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2" name="Freeform 244"/>
              <p:cNvSpPr>
                <a:spLocks/>
              </p:cNvSpPr>
              <p:nvPr/>
            </p:nvSpPr>
            <p:spPr bwMode="auto">
              <a:xfrm>
                <a:off x="5001" y="1378"/>
                <a:ext cx="699" cy="167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8" y="14"/>
                  </a:cxn>
                  <a:cxn ang="0">
                    <a:pos x="57" y="22"/>
                  </a:cxn>
                  <a:cxn ang="0">
                    <a:pos x="117" y="23"/>
                  </a:cxn>
                  <a:cxn ang="0">
                    <a:pos x="114" y="8"/>
                  </a:cxn>
                  <a:cxn ang="0">
                    <a:pos x="82" y="3"/>
                  </a:cxn>
                  <a:cxn ang="0">
                    <a:pos x="21" y="1"/>
                  </a:cxn>
                </a:cxnLst>
                <a:rect l="0" t="0" r="r" b="b"/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3" name="Freeform 245"/>
              <p:cNvSpPr>
                <a:spLocks/>
              </p:cNvSpPr>
              <p:nvPr/>
            </p:nvSpPr>
            <p:spPr bwMode="auto">
              <a:xfrm>
                <a:off x="5078" y="1540"/>
                <a:ext cx="565" cy="146"/>
              </a:xfrm>
              <a:custGeom>
                <a:avLst/>
                <a:gdLst/>
                <a:ahLst/>
                <a:cxnLst>
                  <a:cxn ang="0">
                    <a:pos x="98" y="19"/>
                  </a:cxn>
                  <a:cxn ang="0">
                    <a:pos x="103" y="4"/>
                  </a:cxn>
                  <a:cxn ang="0">
                    <a:pos x="74" y="10"/>
                  </a:cxn>
                  <a:cxn ang="0">
                    <a:pos x="36" y="6"/>
                  </a:cxn>
                  <a:cxn ang="0">
                    <a:pos x="2" y="4"/>
                  </a:cxn>
                  <a:cxn ang="0">
                    <a:pos x="98" y="19"/>
                  </a:cxn>
                </a:cxnLst>
                <a:rect l="0" t="0" r="r" b="b"/>
                <a:pathLst>
                  <a:path w="112" h="29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4" name="Freeform 246"/>
              <p:cNvSpPr>
                <a:spLocks/>
              </p:cNvSpPr>
              <p:nvPr/>
            </p:nvSpPr>
            <p:spPr bwMode="auto">
              <a:xfrm>
                <a:off x="5041" y="1657"/>
                <a:ext cx="581" cy="479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26" y="54"/>
                  </a:cxn>
                  <a:cxn ang="0">
                    <a:pos x="50" y="77"/>
                  </a:cxn>
                  <a:cxn ang="0">
                    <a:pos x="59" y="84"/>
                  </a:cxn>
                  <a:cxn ang="0">
                    <a:pos x="81" y="52"/>
                  </a:cxn>
                  <a:cxn ang="0">
                    <a:pos x="111" y="52"/>
                  </a:cxn>
                  <a:cxn ang="0">
                    <a:pos x="79" y="27"/>
                  </a:cxn>
                  <a:cxn ang="0">
                    <a:pos x="37" y="16"/>
                  </a:cxn>
                  <a:cxn ang="0">
                    <a:pos x="12" y="41"/>
                  </a:cxn>
                  <a:cxn ang="0">
                    <a:pos x="3" y="53"/>
                  </a:cxn>
                </a:cxnLst>
                <a:rect l="0" t="0" r="r" b="b"/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55895" name="Freeform 247"/>
              <p:cNvSpPr>
                <a:spLocks/>
              </p:cNvSpPr>
              <p:nvPr/>
            </p:nvSpPr>
            <p:spPr bwMode="auto">
              <a:xfrm>
                <a:off x="5420" y="1463"/>
                <a:ext cx="330" cy="854"/>
              </a:xfrm>
              <a:custGeom>
                <a:avLst/>
                <a:gdLst/>
                <a:ahLst/>
                <a:cxnLst>
                  <a:cxn ang="0">
                    <a:pos x="51" y="40"/>
                  </a:cxn>
                  <a:cxn ang="0">
                    <a:pos x="22" y="49"/>
                  </a:cxn>
                  <a:cxn ang="0">
                    <a:pos x="22" y="59"/>
                  </a:cxn>
                  <a:cxn ang="0">
                    <a:pos x="50" y="90"/>
                  </a:cxn>
                  <a:cxn ang="0">
                    <a:pos x="34" y="118"/>
                  </a:cxn>
                  <a:cxn ang="0">
                    <a:pos x="0" y="148"/>
                  </a:cxn>
                  <a:cxn ang="0">
                    <a:pos x="17" y="155"/>
                  </a:cxn>
                  <a:cxn ang="0">
                    <a:pos x="47" y="166"/>
                  </a:cxn>
                  <a:cxn ang="0">
                    <a:pos x="63" y="162"/>
                  </a:cxn>
                  <a:cxn ang="0">
                    <a:pos x="65" y="0"/>
                  </a:cxn>
                  <a:cxn ang="0">
                    <a:pos x="51" y="40"/>
                  </a:cxn>
                </a:cxnLst>
                <a:rect l="0" t="0" r="r" b="b"/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</p:grpSp>
      </p:grpSp>
      <p:sp>
        <p:nvSpPr>
          <p:cNvPr id="1034" name="Rectangle 248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98450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5" name="Rectangle 249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609600" y="1600200"/>
            <a:ext cx="81534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55898" name="Rectangle 2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845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5899" name="Rectangle 2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10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5900" name="Rectangle 2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00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>
              <a:defRPr/>
            </a:pPr>
            <a:fld id="{C120F43E-6A08-4B26-8B35-924DF300E67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itchFamily="2" charset="2"/>
        <a:buChar char="Ø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itchFamily="18" charset="2"/>
        <a:buChar char="¡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lea.i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Excel_Worksheet1.xlsx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erid.com/Home.actio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hk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hyperlink" Target="http://hub.hku.hk/handle/123456789/5706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85786" y="285728"/>
            <a:ext cx="7772400" cy="1143000"/>
          </a:xfrm>
        </p:spPr>
        <p:txBody>
          <a:bodyPr/>
          <a:lstStyle/>
          <a:p>
            <a:r>
              <a:rPr lang="en-US" altLang="zh-TW" dirty="0" smtClean="0"/>
              <a:t>The HKU Scholars Hub</a:t>
            </a:r>
            <a:endParaRPr lang="zh-TW" alt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28728" y="2500306"/>
            <a:ext cx="6415110" cy="1752600"/>
          </a:xfrm>
        </p:spPr>
        <p:txBody>
          <a:bodyPr/>
          <a:lstStyle/>
          <a:p>
            <a:r>
              <a:rPr lang="en-US" altLang="zh-TW" dirty="0" smtClean="0"/>
              <a:t>Aligned with HKU’s Mission, Vision &amp; Strategic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6446" y="6000768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Library Leadership Institute</a:t>
            </a:r>
          </a:p>
          <a:p>
            <a:r>
              <a:rPr lang="en-US" altLang="zh-TW" dirty="0" smtClean="0"/>
              <a:t>23 ~ 27 Apr 2010</a:t>
            </a:r>
            <a:endParaRPr lang="zh-TW" altLang="en-US" dirty="0"/>
          </a:p>
        </p:txBody>
      </p:sp>
      <p:sp>
        <p:nvSpPr>
          <p:cNvPr id="7" name="Subtitle 4"/>
          <p:cNvSpPr txBox="1">
            <a:spLocks/>
          </p:cNvSpPr>
          <p:nvPr/>
        </p:nvSpPr>
        <p:spPr bwMode="auto">
          <a:xfrm>
            <a:off x="1857356" y="3786190"/>
            <a:ext cx="56436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</a:pPr>
            <a:r>
              <a:rPr lang="zh-CN" altLang="en-US" sz="4000" dirty="0" smtClean="0">
                <a:latin typeface="LiSu" pitchFamily="49" charset="-122"/>
                <a:ea typeface="LiSu" pitchFamily="49" charset="-122"/>
              </a:rPr>
              <a:t>为配合香港大学的使命、抱负及策略计划而建</a:t>
            </a:r>
            <a:endParaRPr lang="zh-TW" altLang="en-US" sz="4000" dirty="0" smtClean="0">
              <a:latin typeface="LiSu" pitchFamily="49" charset="-122"/>
              <a:ea typeface="LiSu" pitchFamily="49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1" lang="en-US" altLang="zh-TW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785786" y="1428736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zh-CN" altLang="en-US" sz="6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香港大学学术库</a:t>
            </a:r>
            <a:endParaRPr lang="zh-TW" altLang="en-US" sz="6600" dirty="0" smtClean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62863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E40000"/>
                </a:solidFill>
              </a:rPr>
              <a:t>HKU: Vision </a:t>
            </a:r>
            <a:r>
              <a:rPr lang="zh-CN" altLang="en-US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香港大学</a:t>
            </a:r>
            <a:r>
              <a:rPr lang="zh-TW" altLang="en-US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的</a:t>
            </a:r>
            <a:r>
              <a:rPr lang="zh-CN" altLang="en-US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抱负</a:t>
            </a:r>
            <a:endParaRPr lang="zh-TW" altLang="en-US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357298"/>
            <a:ext cx="4214842" cy="5000660"/>
          </a:xfrm>
        </p:spPr>
        <p:txBody>
          <a:bodyPr/>
          <a:lstStyle/>
          <a:p>
            <a:r>
              <a:rPr lang="en-US" sz="2000" dirty="0" smtClean="0"/>
              <a:t>The University of Hong Kong, as a leading international institution of higher learning in Asia, strives to attract and nurture outstanding scholars from around the world through excellence and innovation in </a:t>
            </a:r>
            <a:r>
              <a:rPr lang="en-US" sz="2000" dirty="0" smtClean="0">
                <a:solidFill>
                  <a:srgbClr val="C00000"/>
                </a:solidFill>
              </a:rPr>
              <a:t>teaching and learning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C00000"/>
                </a:solidFill>
              </a:rPr>
              <a:t>research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C00000"/>
                </a:solidFill>
              </a:rPr>
              <a:t>knowledge exchange</a:t>
            </a:r>
            <a:r>
              <a:rPr lang="en-US" sz="2000" dirty="0" smtClean="0"/>
              <a:t>, contributing to the advancement of society and the development of leaders through a global presence, regional significance and engagement with the rest of China.</a:t>
            </a:r>
            <a:endParaRPr lang="zh-TW" alt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29158" y="1285860"/>
            <a:ext cx="37862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900" dirty="0" smtClean="0">
                <a:latin typeface="LiSu" pitchFamily="49" charset="-122"/>
                <a:ea typeface="LiSu" pitchFamily="49" charset="-122"/>
              </a:rPr>
              <a:t>香港大学跻立国际优等学府之首列，标领亚洲，怀抱中华，旷眼世界。</a:t>
            </a:r>
            <a:r>
              <a:rPr lang="zh-CN" altLang="en-US" sz="29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教学科研</a:t>
            </a:r>
            <a:r>
              <a:rPr lang="zh-CN" altLang="en-US" sz="2900" dirty="0" smtClean="0">
                <a:latin typeface="LiSu" pitchFamily="49" charset="-122"/>
                <a:ea typeface="LiSu" pitchFamily="49" charset="-122"/>
              </a:rPr>
              <a:t>，是必竭心悉力，</a:t>
            </a:r>
            <a:r>
              <a:rPr lang="zh-CN" altLang="en-US" sz="29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交流广益</a:t>
            </a:r>
            <a:r>
              <a:rPr lang="zh-CN" altLang="en-US" sz="2900" dirty="0" smtClean="0">
                <a:latin typeface="LiSu" pitchFamily="49" charset="-122"/>
                <a:ea typeface="LiSu" pitchFamily="49" charset="-122"/>
              </a:rPr>
              <a:t>。期勉于精上求精，开新启昧，荟萃天下英才，教以成美，树人淑世，明德新民，止于至善。</a:t>
            </a:r>
            <a:endParaRPr lang="zh-TW" altLang="en-US" sz="2900" dirty="0" smtClean="0"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endParaRPr kumimoji="1" lang="zh-TW" altLang="en-US" sz="29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50" y="357166"/>
            <a:ext cx="8540750" cy="64294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E40000"/>
                </a:solidFill>
              </a:rPr>
              <a:t>HKU: Mission </a:t>
            </a:r>
            <a:r>
              <a:rPr lang="zh-CN" altLang="en-US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香港大学</a:t>
            </a:r>
            <a:r>
              <a:rPr lang="zh-TW" altLang="en-US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的</a:t>
            </a:r>
            <a:r>
              <a:rPr lang="zh-TW" altLang="en-US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使命</a:t>
            </a:r>
            <a:endParaRPr lang="zh-TW" altLang="en-US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4214842" cy="5214974"/>
          </a:xfrm>
        </p:spPr>
        <p:txBody>
          <a:bodyPr/>
          <a:lstStyle/>
          <a:p>
            <a:r>
              <a:rPr lang="en-US" altLang="zh-TW" sz="2000" dirty="0" smtClean="0"/>
              <a:t>The University of Hong Kong will </a:t>
            </a:r>
            <a:r>
              <a:rPr lang="en-US" altLang="zh-TW" sz="2000" dirty="0" err="1" smtClean="0"/>
              <a:t>endeavour</a:t>
            </a:r>
            <a:r>
              <a:rPr lang="en-US" altLang="zh-TW" sz="2000" dirty="0" smtClean="0"/>
              <a:t>:</a:t>
            </a:r>
          </a:p>
          <a:p>
            <a:pPr lvl="1"/>
            <a:r>
              <a:rPr lang="en-US" altLang="zh-TW" sz="1800" dirty="0" smtClean="0"/>
              <a:t>To…</a:t>
            </a:r>
          </a:p>
          <a:p>
            <a:pPr lvl="1"/>
            <a:r>
              <a:rPr lang="en-US" altLang="zh-TW" sz="1800" dirty="0" smtClean="0"/>
              <a:t>To…</a:t>
            </a:r>
          </a:p>
          <a:p>
            <a:pPr lvl="1"/>
            <a:r>
              <a:rPr lang="en-US" sz="1800" dirty="0" smtClean="0"/>
              <a:t>To be fully accountable for the effective management of public and private resources bestowed upon the institution and </a:t>
            </a:r>
            <a:r>
              <a:rPr lang="en-US" sz="1800" dirty="0" smtClean="0">
                <a:solidFill>
                  <a:srgbClr val="C00000"/>
                </a:solidFill>
              </a:rPr>
              <a:t>act in partnership with the community over the generation, dissemination and application of knowledge</a:t>
            </a:r>
            <a:r>
              <a:rPr lang="en-US" sz="1800" dirty="0" smtClean="0"/>
              <a:t>   </a:t>
            </a:r>
          </a:p>
          <a:p>
            <a:pPr lvl="1"/>
            <a:r>
              <a:rPr lang="en-US" sz="1800" dirty="0" smtClean="0"/>
              <a:t>To serve as </a:t>
            </a:r>
            <a:r>
              <a:rPr lang="en-US" sz="1800" dirty="0" smtClean="0">
                <a:solidFill>
                  <a:srgbClr val="C00000"/>
                </a:solidFill>
              </a:rPr>
              <a:t>a focal point</a:t>
            </a:r>
            <a:r>
              <a:rPr lang="en-US" sz="1800" dirty="0" smtClean="0"/>
              <a:t> of intellectual and academic </a:t>
            </a:r>
            <a:r>
              <a:rPr lang="en-US" sz="1800" dirty="0" err="1" smtClean="0"/>
              <a:t>endeavour</a:t>
            </a:r>
            <a:r>
              <a:rPr lang="en-US" sz="1800" dirty="0" smtClean="0"/>
              <a:t> in Hong Kong, China and Asia and act as a gateway and </a:t>
            </a:r>
            <a:r>
              <a:rPr lang="en-US" sz="1800" dirty="0" smtClean="0">
                <a:solidFill>
                  <a:srgbClr val="C00000"/>
                </a:solidFill>
              </a:rPr>
              <a:t>forum for scholarship </a:t>
            </a:r>
            <a:r>
              <a:rPr lang="en-US" sz="1800" dirty="0" smtClean="0"/>
              <a:t>with the rest of the world</a:t>
            </a:r>
            <a:endParaRPr lang="zh-TW" alt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14876" y="1285860"/>
            <a:ext cx="421484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香港大学将全力以赴，以求达到下列目标</a:t>
            </a:r>
            <a:r>
              <a:rPr lang="zh-TW" altLang="en-US" sz="2400" dirty="0" smtClean="0">
                <a:latin typeface="LiSu" pitchFamily="49" charset="-122"/>
                <a:ea typeface="LiSu" pitchFamily="49" charset="-122"/>
              </a:rPr>
              <a:t>：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iSu" pitchFamily="49" charset="-122"/>
              </a:rPr>
              <a:t>To</a:t>
            </a: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…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LiSu" pitchFamily="49" charset="-122"/>
              </a:rPr>
              <a:t>To</a:t>
            </a: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…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有效管理来自政府及民间的资源，</a:t>
            </a:r>
            <a:r>
              <a:rPr lang="zh-CN" altLang="en-US" sz="24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与社会携手合作，拓展知识，并加以传扬和应用</a:t>
            </a:r>
            <a:endParaRPr lang="zh-TW" altLang="en-US" sz="2400" dirty="0" smtClean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使港大成为香港、中国及亚洲的学术活动</a:t>
            </a:r>
            <a:r>
              <a:rPr lang="zh-CN" altLang="en-US" sz="24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中心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，加强才智交流，并致力促进与世界其他地区的</a:t>
            </a:r>
            <a:r>
              <a:rPr lang="zh-CN" altLang="en-US" sz="24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学术联系</a:t>
            </a:r>
            <a:endParaRPr lang="zh-TW" altLang="en-US" sz="2400" dirty="0" smtClean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1" lang="zh-TW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rgbClr val="E40000"/>
                </a:solidFill>
              </a:rPr>
              <a:t>HKU: Strategic Development 2009 ~ 2014</a:t>
            </a:r>
            <a:br>
              <a:rPr lang="en-US" altLang="zh-TW" sz="2800" dirty="0" smtClean="0">
                <a:solidFill>
                  <a:srgbClr val="E40000"/>
                </a:solidFill>
              </a:rPr>
            </a:br>
            <a:r>
              <a:rPr lang="en-US" altLang="zh-TW" sz="2800" dirty="0" smtClean="0">
                <a:solidFill>
                  <a:srgbClr val="E40000"/>
                </a:solidFill>
              </a:rPr>
              <a:t> 2009 ~ 2014 </a:t>
            </a:r>
            <a:r>
              <a:rPr lang="zh-TW" altLang="en-US" sz="3600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策略方針</a:t>
            </a:r>
            <a:endParaRPr lang="en-US" altLang="zh-TW" sz="2800" dirty="0" smtClean="0"/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7158" y="1357299"/>
            <a:ext cx="4143404" cy="2500330"/>
          </a:xfrm>
        </p:spPr>
        <p:txBody>
          <a:bodyPr/>
          <a:lstStyle/>
          <a:p>
            <a:pPr eaLnBrk="1" hangingPunct="1"/>
            <a:r>
              <a:rPr lang="en-US" sz="1800" dirty="0" smtClean="0"/>
              <a:t>“We will </a:t>
            </a:r>
            <a:r>
              <a:rPr lang="en-US" sz="1600" dirty="0" smtClean="0"/>
              <a:t>continue</a:t>
            </a:r>
            <a:r>
              <a:rPr lang="en-US" sz="1800" dirty="0" smtClean="0"/>
              <a:t> to inculcate in our academic staff members a culture of knowledge sharing </a:t>
            </a:r>
            <a:r>
              <a:rPr lang="en-US" sz="1800" b="1" dirty="0" smtClean="0">
                <a:solidFill>
                  <a:srgbClr val="C00000"/>
                </a:solidFill>
              </a:rPr>
              <a:t>with the public</a:t>
            </a:r>
            <a:r>
              <a:rPr lang="en-US" sz="1800" dirty="0" smtClean="0"/>
              <a:t>.  “They will be encouraged to </a:t>
            </a:r>
            <a:r>
              <a:rPr lang="en-US" sz="1800" b="1" dirty="0" smtClean="0">
                <a:solidFill>
                  <a:srgbClr val="C00000"/>
                </a:solidFill>
              </a:rPr>
              <a:t>share</a:t>
            </a:r>
            <a:r>
              <a:rPr lang="en-US" sz="1800" dirty="0" smtClean="0"/>
              <a:t> their intellectual knowledge through public and inaugural lectures, media interviews, </a:t>
            </a:r>
            <a:r>
              <a:rPr lang="en-US" sz="1800" b="1" dirty="0" smtClean="0">
                <a:solidFill>
                  <a:srgbClr val="C00000"/>
                </a:solidFill>
              </a:rPr>
              <a:t>publications</a:t>
            </a:r>
            <a:r>
              <a:rPr lang="en-US" sz="1800" b="1" dirty="0" smtClean="0"/>
              <a:t>…” </a:t>
            </a:r>
          </a:p>
          <a:p>
            <a:pPr eaLnBrk="1" hangingPunct="1">
              <a:buNone/>
            </a:pPr>
            <a:endParaRPr lang="en-US" altLang="zh-TW" sz="1800" dirty="0" smtClean="0"/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57158" y="3929066"/>
            <a:ext cx="4143404" cy="257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Operational Priority: “… setting up a </a:t>
            </a: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database</a:t>
            </a: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record knowledge exchange activities in the University and improving communication within and outside the University, we will facilitate dissemination of information and serve as an </a:t>
            </a: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exchange hub</a:t>
            </a: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.”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 bwMode="auto">
          <a:xfrm>
            <a:off x="4786314" y="1357299"/>
            <a:ext cx="414340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TW" altLang="en-US" sz="2400" dirty="0" smtClean="0">
                <a:latin typeface="LiSu" pitchFamily="49" charset="-122"/>
                <a:ea typeface="LiSu" pitchFamily="49" charset="-122"/>
              </a:rPr>
              <a:t>“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我们将继续于港大教职员之间推广</a:t>
            </a:r>
            <a:r>
              <a:rPr lang="zh-CN" altLang="en-US" sz="2400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公众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共享知识的文化，鼓励他们透过公开讲座、就职演讲、媒体访问、</a:t>
            </a:r>
            <a:r>
              <a:rPr lang="zh-CN" altLang="en-US" sz="2400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刊物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 </a:t>
            </a:r>
            <a:r>
              <a:rPr lang="en-US" sz="2400" dirty="0" smtClean="0">
                <a:latin typeface="LiSu" pitchFamily="49" charset="-122"/>
                <a:ea typeface="LiSu" pitchFamily="49" charset="-122"/>
              </a:rPr>
              <a:t>……</a:t>
            </a:r>
            <a:r>
              <a:rPr lang="zh-CN" altLang="en-US" sz="2400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分享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其知识</a:t>
            </a:r>
            <a:r>
              <a:rPr lang="en-US" sz="2400" dirty="0" smtClean="0">
                <a:latin typeface="LiSu" pitchFamily="49" charset="-122"/>
                <a:ea typeface="LiSu" pitchFamily="49" charset="-122"/>
              </a:rPr>
              <a:t>……</a:t>
            </a:r>
            <a:r>
              <a:rPr lang="zh-TW" altLang="en-US" sz="2400" dirty="0" smtClean="0">
                <a:latin typeface="LiSu" pitchFamily="49" charset="-122"/>
                <a:ea typeface="LiSu" pitchFamily="49" charset="-122"/>
              </a:rPr>
              <a:t>”</a:t>
            </a:r>
            <a:endParaRPr kumimoji="1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1" lang="en-US" altLang="zh-TW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Rot="1" noChangeArrowheads="1"/>
          </p:cNvSpPr>
          <p:nvPr/>
        </p:nvSpPr>
        <p:spPr bwMode="auto">
          <a:xfrm>
            <a:off x="4786314" y="3929066"/>
            <a:ext cx="400052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实施重点：“建立</a:t>
            </a:r>
            <a:r>
              <a:rPr lang="zh-CN" altLang="en-US" sz="24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数据库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，记录港大的知识交流活动，并加强大学对内对外的沟通，促进信息传播并担当</a:t>
            </a:r>
            <a:r>
              <a:rPr lang="zh-CN" altLang="en-US" sz="4400" b="1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交流中心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的角色。</a:t>
            </a:r>
            <a:r>
              <a:rPr lang="zh-TW" altLang="en-US" sz="2400" dirty="0" smtClean="0">
                <a:latin typeface="LiSu" pitchFamily="49" charset="-122"/>
                <a:ea typeface="LiSu" pitchFamily="49" charset="-122"/>
              </a:rPr>
              <a:t>”</a:t>
            </a:r>
            <a:endParaRPr kumimoji="1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1" lang="en-US" altLang="zh-TW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rgbClr val="E40000"/>
                </a:solidFill>
              </a:rPr>
              <a:t>Knowledge Transfer (KT) </a:t>
            </a:r>
            <a:r>
              <a:rPr lang="en-US" altLang="zh-TW" sz="3200" dirty="0" smtClean="0">
                <a:solidFill>
                  <a:srgbClr val="E40000"/>
                </a:solidFill>
                <a:sym typeface="Wingdings" pitchFamily="2" charset="2"/>
              </a:rPr>
              <a:t> KE</a:t>
            </a:r>
            <a:br>
              <a:rPr lang="en-US" altLang="zh-TW" sz="3200" dirty="0" smtClean="0">
                <a:solidFill>
                  <a:srgbClr val="E40000"/>
                </a:solidFill>
                <a:sym typeface="Wingdings" pitchFamily="2" charset="2"/>
              </a:rPr>
            </a:br>
            <a:r>
              <a:rPr lang="zh-CN" altLang="en-US" sz="40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知识转移 </a:t>
            </a:r>
            <a:r>
              <a:rPr lang="en-US" sz="40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  <a:sym typeface="Wingdings"/>
              </a:rPr>
              <a:t></a:t>
            </a:r>
            <a:r>
              <a:rPr lang="zh-CN" altLang="en-US" sz="40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知识交流</a:t>
            </a:r>
            <a:endParaRPr lang="zh-TW" altLang="en-US" sz="4000" dirty="0">
              <a:solidFill>
                <a:srgbClr val="E40000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85926"/>
            <a:ext cx="4071966" cy="4714908"/>
          </a:xfrm>
        </p:spPr>
        <p:txBody>
          <a:bodyPr/>
          <a:lstStyle/>
          <a:p>
            <a:r>
              <a:rPr lang="en-US" altLang="zh-TW" sz="2000" dirty="0" smtClean="0"/>
              <a:t>HK University Grants Committee</a:t>
            </a:r>
          </a:p>
          <a:p>
            <a:r>
              <a:rPr lang="en-US" altLang="zh-TW" sz="2000" dirty="0" smtClean="0"/>
              <a:t>HK$50M / year to 8 institutions</a:t>
            </a:r>
          </a:p>
          <a:p>
            <a:pPr lvl="1"/>
            <a:r>
              <a:rPr lang="en-GB" sz="1800" dirty="0" smtClean="0"/>
              <a:t>“the systems and processes by which knowledge including technology, know-how, expertise and skills are transferred between higher education institutions and society, leading to innovative, profitable or economic or social improvements”</a:t>
            </a:r>
          </a:p>
          <a:p>
            <a:r>
              <a:rPr lang="en-GB" altLang="zh-TW" sz="2000" dirty="0" smtClean="0"/>
              <a:t>HKU’s interpretation of KT is KE, emphasizing a two exchange between HKU and its community</a:t>
            </a:r>
            <a:endParaRPr lang="zh-TW" alt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929158" y="1785926"/>
            <a:ext cx="385768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香港大学教育资助委员会</a:t>
            </a:r>
            <a:endParaRPr lang="en-US" altLang="zh-CN" sz="2200" dirty="0" smtClean="0"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</a:pPr>
            <a:r>
              <a:rPr lang="zh-CN" altLang="en-US" sz="1000" dirty="0" smtClean="0">
                <a:latin typeface="LiSu" pitchFamily="49" charset="-122"/>
                <a:ea typeface="LiSu" pitchFamily="49" charset="-122"/>
              </a:rPr>
              <a:t> </a:t>
            </a:r>
            <a:endParaRPr lang="zh-TW" altLang="en-US" sz="1000" dirty="0" smtClean="0"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每年</a:t>
            </a:r>
            <a:r>
              <a:rPr lang="en-US" sz="2200" dirty="0" smtClean="0">
                <a:latin typeface="LiSu" pitchFamily="49" charset="-122"/>
                <a:ea typeface="LiSu" pitchFamily="49" charset="-122"/>
              </a:rPr>
              <a:t>5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仟万港币予</a:t>
            </a:r>
            <a:r>
              <a:rPr lang="en-US" sz="2200" dirty="0" smtClean="0">
                <a:latin typeface="LiSu" pitchFamily="49" charset="-122"/>
                <a:ea typeface="LiSu" pitchFamily="49" charset="-122"/>
              </a:rPr>
              <a:t>8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间院校 </a:t>
            </a:r>
            <a:endParaRPr lang="zh-TW" altLang="en-US" sz="2200" dirty="0" smtClean="0"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GB" sz="2100" dirty="0" smtClean="0">
                <a:latin typeface="LiSu" pitchFamily="49" charset="-122"/>
                <a:ea typeface="LiSu" pitchFamily="49" charset="-122"/>
              </a:rPr>
              <a:t>“</a:t>
            </a:r>
            <a:r>
              <a:rPr lang="zh-CN" altLang="en-US" sz="2100" dirty="0" smtClean="0">
                <a:latin typeface="LiSu" pitchFamily="49" charset="-122"/>
                <a:ea typeface="LiSu" pitchFamily="49" charset="-122"/>
              </a:rPr>
              <a:t>在高等教育院校和社会之间转移知识（包括科技、技术、专业知识及技能，所用的系统和方法），从而带动经济上或民生上的效益， 与及带来创新及有经济效益的活动。</a:t>
            </a:r>
            <a:r>
              <a:rPr lang="zh-TW" altLang="en-US" sz="2100" dirty="0" smtClean="0">
                <a:latin typeface="LiSu" pitchFamily="49" charset="-122"/>
                <a:ea typeface="LiSu" pitchFamily="49" charset="-122"/>
              </a:rPr>
              <a:t>”</a:t>
            </a:r>
            <a:endParaRPr lang="en-US" altLang="zh-TW" sz="2100" dirty="0" smtClean="0"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</a:pPr>
            <a:endParaRPr lang="en-US" altLang="zh-TW" sz="1000" dirty="0" smtClean="0"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港大将知识转移演译为知识交流，着重于大学与社会间的双向交流。</a:t>
            </a:r>
            <a:endParaRPr lang="zh-TW" altLang="en-US" sz="2200" dirty="0" smtClean="0"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tabLst/>
              <a:defRPr/>
            </a:pPr>
            <a:endParaRPr kumimoji="1" lang="zh-TW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E40000"/>
                </a:solidFill>
              </a:rPr>
              <a:t>The HKU Scholars Hub</a:t>
            </a:r>
            <a:br>
              <a:rPr lang="en-US" altLang="zh-TW" dirty="0" smtClean="0">
                <a:solidFill>
                  <a:srgbClr val="E40000"/>
                </a:solidFill>
              </a:rPr>
            </a:br>
            <a:r>
              <a:rPr lang="zh-CN" altLang="en-US" sz="48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香港大学学术库</a:t>
            </a:r>
            <a:endParaRPr lang="zh-TW" altLang="en-US" sz="4800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85926"/>
            <a:ext cx="4462466" cy="4313249"/>
          </a:xfrm>
        </p:spPr>
        <p:txBody>
          <a:bodyPr/>
          <a:lstStyle/>
          <a:p>
            <a:r>
              <a:rPr lang="en-US" altLang="zh-TW" sz="2400" dirty="0" smtClean="0"/>
              <a:t>To collect, preserve and provide open access to the intellectual output of HKU</a:t>
            </a:r>
          </a:p>
          <a:p>
            <a:r>
              <a:rPr lang="en-US" altLang="zh-TW" sz="2400" dirty="0" smtClean="0"/>
              <a:t>2008/2009</a:t>
            </a:r>
          </a:p>
          <a:p>
            <a:pPr lvl="1"/>
            <a:r>
              <a:rPr lang="en-US" altLang="zh-TW" sz="2000" dirty="0" smtClean="0"/>
              <a:t>25,000 items</a:t>
            </a:r>
          </a:p>
          <a:p>
            <a:pPr lvl="1"/>
            <a:r>
              <a:rPr lang="en-US" altLang="zh-TW" sz="2000" dirty="0" smtClean="0"/>
              <a:t>Over 1M downloads</a:t>
            </a:r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ym typeface="Wingdings" pitchFamily="2" charset="2"/>
              </a:rPr>
              <a:t> Now, it must become an “exchange hub” for KE, to make HKU research &amp; expertise highly visible</a:t>
            </a:r>
            <a:endParaRPr lang="en-US" altLang="zh-TW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072066" y="1785926"/>
            <a:ext cx="3643338" cy="44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收集、保存港大的学术成果产出及为其提供公开存取</a:t>
            </a:r>
            <a:endParaRPr lang="en-US" altLang="zh-CN" sz="2400" dirty="0" smtClean="0"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endParaRPr lang="zh-TW" altLang="en-US" sz="1400" dirty="0" smtClean="0"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2008/2009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sz="2000" dirty="0" smtClean="0"/>
              <a:t>25,000 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项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下载超过一百万次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endParaRPr kumimoji="1" lang="en-US" altLang="zh-TW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  <a:sym typeface="Wingdings" pitchFamily="2" charset="2"/>
              </a:rPr>
              <a:t> </a:t>
            </a: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现在，有必要将其变成知识交流的“交流中心”令港大的研究及专门领域更易于搜找</a:t>
            </a:r>
            <a:endParaRPr lang="zh-TW" altLang="en-US" sz="2400" dirty="0" smtClean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2718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29322" y="2214554"/>
            <a:ext cx="2857520" cy="646331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Before: The Hub was article-centric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728" y="3357562"/>
            <a:ext cx="2857552" cy="769441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以前，学术库主要收集文章</a:t>
            </a:r>
            <a:endParaRPr lang="en-US" altLang="zh-TW" sz="2200" dirty="0" smtClean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E40000"/>
                </a:solidFill>
              </a:rPr>
              <a:t>HKU </a:t>
            </a:r>
            <a:r>
              <a:rPr lang="en-US" altLang="zh-TW" dirty="0" err="1" smtClean="0">
                <a:solidFill>
                  <a:srgbClr val="E40000"/>
                </a:solidFill>
              </a:rPr>
              <a:t>ResearcherPages</a:t>
            </a:r>
            <a:r>
              <a:rPr lang="en-US" altLang="zh-TW" dirty="0" smtClean="0">
                <a:solidFill>
                  <a:srgbClr val="E40000"/>
                </a:solidFill>
              </a:rPr>
              <a:t/>
            </a:r>
            <a:br>
              <a:rPr lang="en-US" altLang="zh-TW" dirty="0" smtClean="0">
                <a:solidFill>
                  <a:srgbClr val="E40000"/>
                </a:solidFill>
              </a:rPr>
            </a:br>
            <a:r>
              <a:rPr lang="zh-TW" altLang="en-US" sz="48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港大研究者頁</a:t>
            </a:r>
            <a:endParaRPr lang="zh-TW" altLang="en-US" sz="4800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4357718" cy="4857784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altLang="zh-TW" sz="2400" dirty="0" smtClean="0"/>
              <a:t>Created for every current HKU researcher; 2,000+</a:t>
            </a:r>
          </a:p>
          <a:p>
            <a:pPr>
              <a:spcAft>
                <a:spcPts val="300"/>
              </a:spcAft>
            </a:pPr>
            <a:r>
              <a:rPr lang="en-US" altLang="zh-TW" sz="2400" dirty="0" smtClean="0"/>
              <a:t>Knowledge Exchange:</a:t>
            </a:r>
          </a:p>
          <a:p>
            <a:pPr lvl="1">
              <a:spcAft>
                <a:spcPts val="300"/>
              </a:spcAft>
            </a:pPr>
            <a:r>
              <a:rPr lang="en-US" altLang="zh-TW" sz="2000" dirty="0" smtClean="0"/>
              <a:t>A database in which government, industry and the community can easily find an HKU expert for media comment, contract research, collaboration, etc.</a:t>
            </a:r>
          </a:p>
          <a:p>
            <a:pPr>
              <a:spcAft>
                <a:spcPts val="300"/>
              </a:spcAft>
            </a:pPr>
            <a:r>
              <a:rPr lang="en-US" altLang="zh-TW" sz="2400" dirty="0" smtClean="0"/>
              <a:t>Our development Partner</a:t>
            </a:r>
          </a:p>
          <a:p>
            <a:pPr lvl="1">
              <a:spcAft>
                <a:spcPts val="300"/>
              </a:spcAft>
            </a:pPr>
            <a:r>
              <a:rPr lang="en-US" altLang="zh-TW" sz="2000" dirty="0" err="1" smtClean="0"/>
              <a:t>Cilea</a:t>
            </a:r>
            <a:r>
              <a:rPr lang="en-US" altLang="zh-TW" sz="2000" dirty="0" smtClean="0"/>
              <a:t>, </a:t>
            </a:r>
            <a:r>
              <a:rPr lang="en-US" altLang="zh-TW" sz="2000" dirty="0" err="1" smtClean="0"/>
              <a:t>Consorzio</a:t>
            </a:r>
            <a:r>
              <a:rPr lang="en-US" altLang="zh-TW" sz="2000" dirty="0" smtClean="0"/>
              <a:t> </a:t>
            </a:r>
            <a:r>
              <a:rPr lang="en-US" altLang="zh-TW" sz="2000" dirty="0" err="1" smtClean="0"/>
              <a:t>Interuniversitario</a:t>
            </a:r>
            <a:endParaRPr lang="en-US" altLang="zh-TW" sz="2000" dirty="0" smtClean="0"/>
          </a:p>
          <a:p>
            <a:pPr lvl="2">
              <a:spcAft>
                <a:spcPts val="300"/>
              </a:spcAft>
            </a:pPr>
            <a:r>
              <a:rPr lang="en-US" altLang="zh-TW" sz="1800" dirty="0" smtClean="0">
                <a:hlinkClick r:id="rId3"/>
              </a:rPr>
              <a:t>www.cilea.it</a:t>
            </a:r>
            <a:endParaRPr lang="en-US" altLang="zh-TW" sz="1800" dirty="0" smtClean="0"/>
          </a:p>
          <a:p>
            <a:pPr lvl="1">
              <a:spcAft>
                <a:spcPts val="300"/>
              </a:spcAft>
            </a:pPr>
            <a:endParaRPr lang="en-US" altLang="zh-TW" sz="2400" dirty="0" smtClean="0"/>
          </a:p>
          <a:p>
            <a:pPr lvl="1">
              <a:spcAft>
                <a:spcPts val="300"/>
              </a:spcAft>
            </a:pPr>
            <a:endParaRPr lang="en-US" altLang="zh-TW" sz="2400" dirty="0" smtClean="0"/>
          </a:p>
          <a:p>
            <a:pPr>
              <a:spcAft>
                <a:spcPts val="300"/>
              </a:spcAft>
            </a:pPr>
            <a:endParaRPr lang="zh-TW" alt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929190" y="1785926"/>
            <a:ext cx="400052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为港大</a:t>
            </a:r>
            <a:r>
              <a:rPr lang="en-US" sz="2400" dirty="0" smtClean="0">
                <a:latin typeface="+mj-lt"/>
                <a:ea typeface="LiSu" pitchFamily="49" charset="-122"/>
              </a:rPr>
              <a:t>2,000</a:t>
            </a: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名以上的所有现任研究人员而设</a:t>
            </a:r>
            <a:endParaRPr lang="en-US" altLang="zh-CN" sz="2600" dirty="0" smtClean="0">
              <a:latin typeface="LiSu" pitchFamily="49" charset="-122"/>
              <a:ea typeface="LiSu" pitchFamily="49" charset="-122"/>
            </a:endParaRPr>
          </a:p>
          <a:p>
            <a: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Font typeface="Wingdings" pitchFamily="2" charset="2"/>
              <a:buChar char="§"/>
            </a:pPr>
            <a:endParaRPr kumimoji="1" lang="en-US" altLang="zh-TW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知识交流</a:t>
            </a: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:</a:t>
            </a:r>
          </a:p>
          <a:p>
            <a:pPr marL="742950" lvl="1" indent="-285750" eaLnBrk="0" hangingPunct="0">
              <a:spcBef>
                <a:spcPct val="20000"/>
              </a:spcBef>
              <a:spcAft>
                <a:spcPts val="3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是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一个港大专才参与，让政府、工业界及社会易于查询媒体评论、合同研究及合作等等的数据库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Font typeface="Wingdings" pitchFamily="2" charset="2"/>
              <a:buChar char="§"/>
            </a:pPr>
            <a:endParaRPr lang="en-US" altLang="zh-CN" sz="800" dirty="0" smtClean="0"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我们的发展伙伴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en-US" altLang="zh-TW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Cilea</a:t>
            </a:r>
            <a:r>
              <a:rPr kumimoji="1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, </a:t>
            </a:r>
            <a:r>
              <a:rPr kumimoji="1" lang="en-US" altLang="zh-TW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Consorzio</a:t>
            </a:r>
            <a:r>
              <a:rPr kumimoji="1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1" lang="en-US" altLang="zh-TW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Interuniversitario</a:t>
            </a:r>
            <a:endParaRPr kumimoji="1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tabLst/>
              <a:defRPr/>
            </a:pP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hlinkClick r:id="rId3"/>
              </a:rPr>
              <a:t>www.cilea.it</a:t>
            </a:r>
            <a:endParaRPr kumimoji="1" lang="en-US" altLang="zh-TW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endParaRPr kumimoji="1" lang="zh-TW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Authority Control</a:t>
            </a:r>
            <a:b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zh-TW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规范控制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2188" y="1828800"/>
            <a:ext cx="561181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5715000"/>
            <a:ext cx="66579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5720" y="1600200"/>
            <a:ext cx="2971800" cy="2438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6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Hierarchy of Authority &amp; Synonymy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Authorized headings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Variant headings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6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Multi-script Synonymy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Roman, Traditional Chinese, Simplified Chinese, Japanese, Korean, etc. (UTF-8)</a:t>
            </a:r>
            <a:r>
              <a:rPr kumimoji="0" lang="en-US" altLang="zh-TW" sz="16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  </a:t>
            </a:r>
            <a:endParaRPr kumimoji="0" lang="en-US" altLang="zh-TW" sz="16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85720" y="4214818"/>
            <a:ext cx="2971800" cy="2438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规范及同义字的阶层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i="1" dirty="0" smtClean="0">
                <a:latin typeface="LiSu" pitchFamily="49" charset="-122"/>
                <a:ea typeface="LiSu" pitchFamily="49" charset="-122"/>
              </a:rPr>
              <a:t>规范</a:t>
            </a: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标目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变体标目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多种语言同义字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罗马字、中国繁体字、中国简体字、日本字、韩国字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72955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72198" y="3786190"/>
            <a:ext cx="2857520" cy="2031325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Access points by which Prof Tam can be discovered (in Google!): names, dept, position, languages spoken, papers written, their subjects, etc.</a:t>
            </a:r>
            <a:endParaRPr lang="zh-TW" altLang="en-US" dirty="0"/>
          </a:p>
        </p:txBody>
      </p:sp>
      <p:cxnSp>
        <p:nvCxnSpPr>
          <p:cNvPr id="8" name="Elbow Connector 7"/>
          <p:cNvCxnSpPr/>
          <p:nvPr/>
        </p:nvCxnSpPr>
        <p:spPr bwMode="auto">
          <a:xfrm rot="10800000">
            <a:off x="6357950" y="2000240"/>
            <a:ext cx="1928826" cy="171451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" name="Elbow Connector 9"/>
          <p:cNvCxnSpPr/>
          <p:nvPr/>
        </p:nvCxnSpPr>
        <p:spPr bwMode="auto">
          <a:xfrm rot="16200000" flipV="1">
            <a:off x="6465107" y="3178967"/>
            <a:ext cx="571504" cy="50006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2" name="Elbow Connector 11"/>
          <p:cNvCxnSpPr/>
          <p:nvPr/>
        </p:nvCxnSpPr>
        <p:spPr bwMode="auto">
          <a:xfrm rot="10800000">
            <a:off x="5572132" y="3714752"/>
            <a:ext cx="428628" cy="2857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Elbow Connector 13"/>
          <p:cNvCxnSpPr/>
          <p:nvPr/>
        </p:nvCxnSpPr>
        <p:spPr bwMode="auto">
          <a:xfrm rot="10800000">
            <a:off x="4286248" y="4071942"/>
            <a:ext cx="1714512" cy="857256"/>
          </a:xfrm>
          <a:prstGeom prst="bentConnector3">
            <a:avLst>
              <a:gd name="adj1" fmla="val 88666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5" name="Elbow Connector 24"/>
          <p:cNvCxnSpPr/>
          <p:nvPr/>
        </p:nvCxnSpPr>
        <p:spPr bwMode="auto">
          <a:xfrm rot="5400000">
            <a:off x="4857752" y="5429264"/>
            <a:ext cx="1285884" cy="1000132"/>
          </a:xfrm>
          <a:prstGeom prst="bentConnector3">
            <a:avLst>
              <a:gd name="adj1" fmla="val 32222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9" name="Elbow Connector 28"/>
          <p:cNvCxnSpPr/>
          <p:nvPr/>
        </p:nvCxnSpPr>
        <p:spPr bwMode="auto">
          <a:xfrm rot="10800000">
            <a:off x="4143372" y="5072074"/>
            <a:ext cx="1857388" cy="7143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1" name="Elbow Connector 30"/>
          <p:cNvCxnSpPr/>
          <p:nvPr/>
        </p:nvCxnSpPr>
        <p:spPr bwMode="auto">
          <a:xfrm rot="10800000">
            <a:off x="5357818" y="4214818"/>
            <a:ext cx="642942" cy="500066"/>
          </a:xfrm>
          <a:prstGeom prst="bentConnector3">
            <a:avLst>
              <a:gd name="adj1" fmla="val 7334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-142908" y="2500306"/>
            <a:ext cx="2857520" cy="1785104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通过这些接入点可在</a:t>
            </a:r>
            <a:r>
              <a:rPr lang="en-US" sz="2200" dirty="0" smtClean="0">
                <a:latin typeface="+mj-lt"/>
                <a:ea typeface="LiSu" pitchFamily="49" charset="-122"/>
              </a:rPr>
              <a:t>Google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找到谭教授的踪迹：名字、部门、职位、发言、写过的文章及其主题等等</a:t>
            </a:r>
            <a:endParaRPr lang="zh-TW" altLang="en-US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rgbClr val="E40000"/>
                </a:solidFill>
              </a:rPr>
              <a:t>Marshal Data for Upload</a:t>
            </a:r>
            <a:br>
              <a:rPr lang="en-US" altLang="zh-TW" sz="3200" dirty="0" smtClean="0">
                <a:solidFill>
                  <a:srgbClr val="E40000"/>
                </a:solidFill>
              </a:rPr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整理资料准备上载</a:t>
            </a:r>
            <a:endParaRPr lang="zh-TW" altLang="en-US" sz="3600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4071966" cy="4972072"/>
          </a:xfrm>
        </p:spPr>
        <p:txBody>
          <a:bodyPr/>
          <a:lstStyle/>
          <a:p>
            <a:r>
              <a:rPr lang="en-US" altLang="zh-TW" sz="2400" dirty="0" smtClean="0"/>
              <a:t>Name &amp; Contact Details</a:t>
            </a:r>
          </a:p>
          <a:p>
            <a:pPr lvl="1"/>
            <a:r>
              <a:rPr lang="en-US" altLang="zh-TW" sz="2000" dirty="0" smtClean="0"/>
              <a:t>HKU Communications Directory</a:t>
            </a:r>
          </a:p>
          <a:p>
            <a:r>
              <a:rPr lang="en-US" altLang="zh-TW" sz="2400" dirty="0" smtClean="0"/>
              <a:t>Picture &amp; Biography</a:t>
            </a:r>
          </a:p>
          <a:p>
            <a:pPr lvl="1"/>
            <a:r>
              <a:rPr lang="en-US" altLang="zh-TW" sz="2000" dirty="0" smtClean="0"/>
              <a:t>Departmental web pages</a:t>
            </a:r>
          </a:p>
          <a:p>
            <a:r>
              <a:rPr lang="en-US" altLang="zh-TW" sz="2400" dirty="0" smtClean="0"/>
              <a:t>Media </a:t>
            </a:r>
            <a:r>
              <a:rPr lang="en-US" altLang="zh-TW" sz="2400" dirty="0" err="1" smtClean="0"/>
              <a:t>Spokesmanship</a:t>
            </a:r>
            <a:endParaRPr lang="en-US" altLang="zh-TW" sz="2400" dirty="0" smtClean="0"/>
          </a:p>
          <a:p>
            <a:pPr lvl="1"/>
            <a:r>
              <a:rPr lang="en-US" altLang="zh-TW" sz="2000" dirty="0" smtClean="0"/>
              <a:t>HKU Communications &amp; Public Affairs Office</a:t>
            </a:r>
          </a:p>
          <a:p>
            <a:r>
              <a:rPr lang="en-US" altLang="zh-TW" sz="2400" dirty="0" smtClean="0"/>
              <a:t>Metrics</a:t>
            </a:r>
          </a:p>
          <a:p>
            <a:pPr lvl="1"/>
            <a:r>
              <a:rPr lang="en-US" altLang="zh-TW" sz="2000" dirty="0" smtClean="0"/>
              <a:t>Scopus &amp; </a:t>
            </a:r>
            <a:r>
              <a:rPr lang="en-US" altLang="zh-TW" sz="2000" dirty="0" err="1" smtClean="0"/>
              <a:t>ResearcherID</a:t>
            </a:r>
            <a:endParaRPr lang="en-US" altLang="zh-TW" sz="2000" dirty="0" smtClean="0"/>
          </a:p>
          <a:p>
            <a:r>
              <a:rPr lang="en-US" altLang="zh-TW" sz="2400" dirty="0" smtClean="0"/>
              <a:t>Native silo </a:t>
            </a:r>
            <a:r>
              <a:rPr lang="en-US" altLang="zh-TW" sz="2400" dirty="0" smtClean="0">
                <a:sym typeface="Wingdings" pitchFamily="2" charset="2"/>
              </a:rPr>
              <a:t> Visual Studio  Excel  XML  The Hub</a:t>
            </a:r>
            <a:endParaRPr lang="zh-TW" alt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786314" y="1571612"/>
            <a:ext cx="4071966" cy="497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名字及联络资料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港大通讯录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相片及简传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部门网页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媒体发言人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 dirty="0" smtClean="0">
                <a:latin typeface="LiSu" pitchFamily="49" charset="-122"/>
                <a:ea typeface="LiSu" pitchFamily="49" charset="-122"/>
              </a:rPr>
              <a:t>港大传讯及公共事务处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计量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Scopus &amp; </a:t>
            </a:r>
            <a:r>
              <a:rPr kumimoji="1" lang="en-US" altLang="zh-TW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ResearcherID</a:t>
            </a:r>
            <a:endParaRPr kumimoji="1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600" dirty="0" smtClean="0">
                <a:latin typeface="LiSu" pitchFamily="49" charset="-122"/>
                <a:ea typeface="LiSu" pitchFamily="49" charset="-122"/>
              </a:rPr>
              <a:t>原生型储存</a:t>
            </a:r>
            <a:r>
              <a:rPr kumimoji="1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 Visual Studio  Excel  XML  The Hub</a:t>
            </a:r>
            <a:endParaRPr kumimoji="1" lang="zh-TW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2286000"/>
            <a:ext cx="58467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1928794" y="214290"/>
            <a:ext cx="6019800" cy="1143032"/>
          </a:xfrm>
        </p:spPr>
        <p:txBody>
          <a:bodyPr/>
          <a:lstStyle/>
          <a:p>
            <a:pPr eaLnBrk="1" hangingPunct="1"/>
            <a:r>
              <a:rPr lang="en-US" altLang="zh-TW" sz="3600" dirty="0" smtClean="0">
                <a:solidFill>
                  <a:srgbClr val="E40000"/>
                </a:solidFill>
                <a:ea typeface="新細明體" charset="-120"/>
              </a:rPr>
              <a:t>Metrics : </a:t>
            </a:r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Scopus</a:t>
            </a:r>
            <a:r>
              <a:rPr lang="en-US" altLang="zh-TW" sz="3600" dirty="0" smtClean="0">
                <a:solidFill>
                  <a:srgbClr val="E40000"/>
                </a:solidFill>
                <a:ea typeface="新細明體" charset="-120"/>
              </a:rPr>
              <a:t/>
            </a:r>
            <a:br>
              <a:rPr lang="en-US" altLang="zh-TW" sz="3600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计量指标</a:t>
            </a:r>
            <a:r>
              <a:rPr lang="zh-CN" altLang="en-US" sz="3600" dirty="0" smtClean="0">
                <a:solidFill>
                  <a:srgbClr val="E40000"/>
                </a:solidFill>
              </a:rPr>
              <a:t>：</a:t>
            </a:r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Scopus</a:t>
            </a:r>
            <a:endParaRPr lang="zh-TW" altLang="en-US" sz="3200" dirty="0" smtClean="0">
              <a:solidFill>
                <a:srgbClr val="E40000"/>
              </a:solidFill>
              <a:ea typeface="新細明體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2971800" cy="2057400"/>
          </a:xfr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</a:ln>
        </p:spPr>
        <p:txBody>
          <a:bodyPr/>
          <a:lstStyle/>
          <a:p>
            <a:pPr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en-US" altLang="zh-TW" sz="1600" dirty="0" smtClean="0">
                <a:ea typeface="新細明體" charset="-120"/>
                <a:sym typeface="Wingdings" pitchFamily="2" charset="2"/>
              </a:rPr>
              <a:t>Project</a:t>
            </a:r>
            <a:r>
              <a:rPr lang="en-US" altLang="zh-TW" sz="1600" dirty="0" smtClean="0">
                <a:ea typeface="新細明體" charset="-120"/>
                <a:sym typeface="Wingdings" pitchFamily="2" charset="2"/>
              </a:rPr>
              <a:t>: Scopus Bibliometric Rectification</a:t>
            </a:r>
          </a:p>
          <a:p>
            <a:pPr lvl="1" eaLnBrk="1" hangingPunct="1">
              <a:defRPr/>
            </a:pPr>
            <a:r>
              <a:rPr lang="en-US" altLang="zh-TW" sz="1400" dirty="0" smtClean="0">
                <a:ea typeface="新細明體" charset="-120"/>
                <a:sym typeface="Wingdings" pitchFamily="2" charset="2"/>
              </a:rPr>
              <a:t>1,000 HKU researcher names</a:t>
            </a:r>
          </a:p>
          <a:p>
            <a:pPr lvl="1" eaLnBrk="1" hangingPunct="1">
              <a:defRPr/>
            </a:pPr>
            <a:r>
              <a:rPr lang="en-US" altLang="zh-TW" sz="1400" dirty="0" smtClean="0">
                <a:ea typeface="新細明體" charset="-120"/>
              </a:rPr>
              <a:t>Disambiguate like named individuals</a:t>
            </a:r>
          </a:p>
          <a:p>
            <a:pPr lvl="1" eaLnBrk="1" hangingPunct="1">
              <a:defRPr/>
            </a:pPr>
            <a:r>
              <a:rPr lang="en-US" altLang="zh-TW" sz="1400" dirty="0" smtClean="0">
                <a:ea typeface="新細明體" charset="-120"/>
              </a:rPr>
              <a:t>Unify variant names for one individual</a:t>
            </a:r>
            <a:r>
              <a:rPr lang="zh-TW" altLang="en-US" sz="1200" dirty="0" smtClean="0">
                <a:ea typeface="新細明體" charset="-120"/>
              </a:rPr>
              <a:t/>
            </a:r>
            <a:br>
              <a:rPr lang="zh-TW" altLang="en-US" sz="1200" dirty="0" smtClean="0">
                <a:ea typeface="新細明體" charset="-120"/>
              </a:rPr>
            </a:br>
            <a:endParaRPr lang="en-US" altLang="zh-TW" sz="1200" dirty="0" smtClean="0">
              <a:ea typeface="新細明體" charset="-120"/>
            </a:endParaRPr>
          </a:p>
          <a:p>
            <a:pPr eaLnBrk="1" hangingPunct="1">
              <a:defRPr/>
            </a:pPr>
            <a:endParaRPr lang="zh-TW" altLang="en-US" sz="1400" dirty="0" smtClean="0">
              <a:ea typeface="新細明體" charset="-12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048375" y="1905000"/>
          <a:ext cx="3095625" cy="1609725"/>
        </p:xfrm>
        <a:graphic>
          <a:graphicData uri="http://schemas.openxmlformats.org/presentationml/2006/ole">
            <p:oleObj spid="_x0000_s5122" name="Worksheet" r:id="rId5" imgW="3095625" imgH="1609725" progId="Excel.Sheet.12">
              <p:embed/>
            </p:oleObj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85720" y="4357694"/>
            <a:ext cx="2971800" cy="2057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项目</a:t>
            </a:r>
            <a:r>
              <a:rPr lang="zh-CN" altLang="en-US" sz="1600" dirty="0" smtClean="0"/>
              <a:t>：</a:t>
            </a:r>
            <a:r>
              <a:rPr lang="en-US" sz="1600" b="1" dirty="0" smtClean="0"/>
              <a:t>Scopus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计量指标修正</a:t>
            </a:r>
            <a:r>
              <a:rPr lang="en-US" altLang="zh-TW" sz="1600" kern="0" dirty="0" smtClean="0">
                <a:latin typeface="+mn-lt"/>
                <a:ea typeface="新細明體" charset="-120"/>
                <a:sym typeface="Wingdings" pitchFamily="2" charset="2"/>
              </a:rPr>
              <a:t>	</a:t>
            </a: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charset="-120"/>
              <a:cs typeface="+mn-cs"/>
              <a:sym typeface="Wingdings" pitchFamily="2" charset="2"/>
            </a:endParaRP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  <a:defRPr/>
            </a:pPr>
            <a:r>
              <a:rPr lang="en-US" altLang="zh-CN" sz="1400" b="1" dirty="0" smtClean="0"/>
              <a:t>1</a:t>
            </a:r>
            <a:r>
              <a:rPr lang="en-US" sz="1400" b="1" dirty="0" smtClean="0"/>
              <a:t>,000</a:t>
            </a: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个港大研究者的名字</a:t>
            </a:r>
            <a:endParaRPr kumimoji="1" lang="en-US" altLang="zh-TW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消解重名</a:t>
            </a:r>
            <a:endParaRPr kumimoji="1" lang="en-US" altLang="zh-TW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  <a:defRPr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统一同人异名</a:t>
            </a:r>
            <a:r>
              <a:rPr kumimoji="1" lang="zh-TW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charset="-120"/>
              </a:rPr>
              <a:t/>
            </a:r>
            <a:br>
              <a:rPr kumimoji="1" lang="zh-TW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charset="-120"/>
              </a:rPr>
            </a:br>
            <a:endParaRPr kumimoji="1" lang="en-US" altLang="zh-TW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charset="-12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endParaRPr kumimoji="1" lang="zh-TW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charset="-120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58246" cy="1143008"/>
          </a:xfrm>
        </p:spPr>
        <p:txBody>
          <a:bodyPr/>
          <a:lstStyle/>
          <a:p>
            <a:pPr eaLnBrk="1" hangingPunct="1"/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Metrics: Web of Knowledge</a:t>
            </a:r>
            <a:b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zh-CN" altLang="en-US" sz="32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计量指标</a:t>
            </a:r>
            <a:r>
              <a:rPr lang="zh-TW" altLang="en-US" sz="32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：学术信息资源整合体系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000240"/>
            <a:ext cx="62785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905000"/>
            <a:ext cx="2971800" cy="2057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No  authorized headings for  personal or institution names</a:t>
            </a: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Serious Search Noise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University of HK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Chinese University of HK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City University of HK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HK U of </a:t>
            </a:r>
            <a:r>
              <a:rPr kumimoji="0" lang="en-US" altLang="zh-TW" sz="1400" dirty="0" err="1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Sci</a:t>
            </a: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  <a:sym typeface="Wingdings" pitchFamily="2" charset="2"/>
              </a:rPr>
              <a:t> &amp; Tech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Century Gothic" pitchFamily="34" charset="0"/>
              </a:rPr>
              <a:t>Etc.</a:t>
            </a:r>
            <a: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  <a:t/>
            </a:r>
            <a:b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</a:br>
            <a:endParaRPr kumimoji="0" lang="en-US" altLang="zh-TW" sz="1200" dirty="0">
              <a:solidFill>
                <a:schemeClr val="accent4"/>
              </a:solidFill>
              <a:latin typeface="Century Gothic" pitchFamily="34" charset="0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85720" y="4143380"/>
            <a:ext cx="3071834" cy="2571744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lvl="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个人或机构名字的规范标目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搜索中遇到的严重滋扰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香港大学图书馆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中文大学图书馆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城市大学图书馆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香港科技大学图书馆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等等</a:t>
            </a:r>
            <a:r>
              <a:rPr kumimoji="0" lang="zh-TW" altLang="en-US" sz="1700" dirty="0">
                <a:solidFill>
                  <a:schemeClr val="accent4"/>
                </a:solidFill>
                <a:latin typeface="Century Gothic" pitchFamily="34" charset="0"/>
              </a:rPr>
              <a:t/>
            </a:r>
            <a:br>
              <a:rPr kumimoji="0" lang="zh-TW" altLang="en-US" sz="1700" dirty="0">
                <a:solidFill>
                  <a:schemeClr val="accent4"/>
                </a:solidFill>
                <a:latin typeface="Century Gothic" pitchFamily="34" charset="0"/>
              </a:rPr>
            </a:br>
            <a:endParaRPr kumimoji="0" lang="en-US" altLang="zh-TW" sz="1700" dirty="0">
              <a:solidFill>
                <a:schemeClr val="accent4"/>
              </a:solidFill>
              <a:latin typeface="Century Gothic" pitchFamily="34" charset="0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endParaRPr kumimoji="0" lang="zh-TW" altLang="en-US" sz="17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86808" cy="1143008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E40000"/>
                </a:solidFill>
                <a:ea typeface="新細明體" charset="-120"/>
              </a:rPr>
              <a:t>Metrics /</a:t>
            </a:r>
            <a:r>
              <a:rPr lang="zh-CN" altLang="en-US" sz="48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计量指标</a:t>
            </a:r>
            <a:r>
              <a:rPr lang="zh-TW" altLang="en-US" dirty="0" smtClean="0">
                <a:solidFill>
                  <a:srgbClr val="E40000"/>
                </a:solidFill>
              </a:rPr>
              <a:t> </a:t>
            </a:r>
            <a:r>
              <a:rPr lang="en-US" altLang="zh-TW" dirty="0" smtClean="0">
                <a:solidFill>
                  <a:srgbClr val="E40000"/>
                </a:solidFill>
                <a:ea typeface="新細明體" charset="-120"/>
              </a:rPr>
              <a:t/>
            </a:r>
            <a:br>
              <a:rPr lang="en-US" altLang="zh-TW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en-US" altLang="zh-TW" dirty="0" smtClean="0">
                <a:solidFill>
                  <a:srgbClr val="E40000"/>
                </a:solidFill>
                <a:ea typeface="新細明體" charset="-120"/>
              </a:rPr>
              <a:t>www.researcherID.com</a:t>
            </a:r>
            <a:endParaRPr lang="zh-TW" altLang="en-US" dirty="0" smtClean="0">
              <a:solidFill>
                <a:srgbClr val="E40000"/>
              </a:solidFill>
              <a:ea typeface="新細明體" charset="-12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1905000"/>
            <a:ext cx="2971800" cy="2057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400" dirty="0" smtClean="0">
                <a:solidFill>
                  <a:schemeClr val="accent4"/>
                </a:solidFill>
                <a:latin typeface="+mn-lt"/>
                <a:sym typeface="Wingdings" pitchFamily="2" charset="2"/>
              </a:rPr>
              <a:t>Project</a:t>
            </a: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: RID Batch Creation 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1,000 HKU researcher names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Upload all publications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Auto match on </a:t>
            </a:r>
            <a:r>
              <a:rPr kumimoji="0" lang="en-US" altLang="zh-TW" sz="1400" dirty="0" err="1">
                <a:solidFill>
                  <a:schemeClr val="accent4"/>
                </a:solidFill>
                <a:latin typeface="+mn-lt"/>
                <a:sym typeface="Wingdings" pitchFamily="2" charset="2"/>
              </a:rPr>
              <a:t>WoK</a:t>
            </a:r>
            <a:endParaRPr kumimoji="0" lang="en-US" altLang="zh-TW" sz="1400" dirty="0">
              <a:solidFill>
                <a:schemeClr val="accent4"/>
              </a:solidFill>
              <a:latin typeface="+mn-lt"/>
              <a:sym typeface="Wingdings" pitchFamily="2" charset="2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400" dirty="0">
                <a:solidFill>
                  <a:schemeClr val="accent4"/>
                </a:solidFill>
                <a:latin typeface="+mn-lt"/>
                <a:sym typeface="Wingdings" pitchFamily="2" charset="2"/>
              </a:rPr>
              <a:t>Results: Exact Search &amp; Deep linking to RID pages</a:t>
            </a:r>
            <a: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  <a:t/>
            </a:r>
            <a:b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</a:br>
            <a:endParaRPr kumimoji="0" lang="en-US" altLang="zh-TW" sz="1200" dirty="0">
              <a:solidFill>
                <a:schemeClr val="accent4"/>
              </a:solidFill>
              <a:latin typeface="Century Gothic" pitchFamily="34" charset="0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1928802"/>
            <a:ext cx="5786437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85720" y="4286256"/>
            <a:ext cx="2971800" cy="2214578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项目：成批制作</a:t>
            </a:r>
            <a:r>
              <a:rPr lang="en-US" sz="1400" b="1" dirty="0" smtClean="0"/>
              <a:t>RID</a:t>
            </a:r>
            <a:r>
              <a:rPr kumimoji="0" lang="en-US" altLang="zh-TW" sz="1400" dirty="0" smtClean="0">
                <a:solidFill>
                  <a:schemeClr val="accent4"/>
                </a:solidFill>
                <a:latin typeface="+mn-lt"/>
                <a:sym typeface="Wingdings" pitchFamily="2" charset="2"/>
              </a:rPr>
              <a:t> </a:t>
            </a:r>
            <a:endParaRPr kumimoji="0" lang="en-US" altLang="zh-TW" sz="1400" dirty="0">
              <a:solidFill>
                <a:schemeClr val="accent4"/>
              </a:solidFill>
              <a:latin typeface="+mn-lt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en-US" sz="1400" b="1" dirty="0" smtClean="0"/>
              <a:t>1,000</a:t>
            </a: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港大研究者的名字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上载所有出版物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在</a:t>
            </a:r>
            <a:r>
              <a:rPr lang="en-US" sz="1400" b="1" dirty="0" err="1" smtClean="0"/>
              <a:t>WoK</a:t>
            </a: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上自动配对</a:t>
            </a:r>
            <a:endParaRPr kumimoji="0" lang="en-US" altLang="zh-TW" sz="17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结果：确切的搜索及深链接到</a:t>
            </a:r>
            <a:r>
              <a:rPr lang="en-US" sz="1400" b="1" dirty="0" smtClean="0">
                <a:latin typeface="+mj-lt"/>
                <a:ea typeface="LiSu" pitchFamily="49" charset="-122"/>
              </a:rPr>
              <a:t>RID</a:t>
            </a:r>
            <a:r>
              <a:rPr lang="zh-CN" altLang="en-US" sz="1700" dirty="0" smtClean="0">
                <a:latin typeface="LiSu" pitchFamily="49" charset="-122"/>
                <a:ea typeface="LiSu" pitchFamily="49" charset="-122"/>
              </a:rPr>
              <a:t>网页</a:t>
            </a:r>
            <a: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  <a:t/>
            </a:r>
            <a:br>
              <a:rPr kumimoji="0" lang="zh-TW" altLang="en-US" sz="1100" dirty="0">
                <a:solidFill>
                  <a:schemeClr val="accent4"/>
                </a:solidFill>
                <a:latin typeface="Century Gothic" pitchFamily="34" charset="0"/>
              </a:rPr>
            </a:br>
            <a:endParaRPr kumimoji="0" lang="en-US" altLang="zh-TW" sz="1200" dirty="0">
              <a:solidFill>
                <a:schemeClr val="accent4"/>
              </a:solidFill>
              <a:latin typeface="Century Gothic" pitchFamily="34" charset="0"/>
            </a:endParaRPr>
          </a:p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kumimoji="0" lang="zh-TW" altLang="en-US" sz="2400"/>
          </a:p>
        </p:txBody>
      </p:sp>
      <p:sp>
        <p:nvSpPr>
          <p:cNvPr id="13315" name="Curved Down Arrow 11"/>
          <p:cNvSpPr>
            <a:spLocks noChangeArrowheads="1"/>
          </p:cNvSpPr>
          <p:nvPr/>
        </p:nvSpPr>
        <p:spPr bwMode="auto">
          <a:xfrm rot="-1967155">
            <a:off x="-304800" y="1306513"/>
            <a:ext cx="8521700" cy="1352550"/>
          </a:xfrm>
          <a:prstGeom prst="curvedDownArrow">
            <a:avLst>
              <a:gd name="adj1" fmla="val 24998"/>
              <a:gd name="adj2" fmla="val 50025"/>
              <a:gd name="adj3" fmla="val 25000"/>
            </a:avLst>
          </a:prstGeom>
          <a:solidFill>
            <a:srgbClr val="7030A0">
              <a:alpha val="21176"/>
            </a:srgbClr>
          </a:solidFill>
          <a:ln w="9525" algn="ctr">
            <a:noFill/>
            <a:round/>
            <a:headEnd/>
            <a:tailEnd/>
          </a:ln>
        </p:spPr>
        <p:txBody>
          <a:bodyPr lIns="0" tIns="0" rIns="182880" bIns="0"/>
          <a:lstStyle/>
          <a:p>
            <a:pPr>
              <a:spcBef>
                <a:spcPct val="50000"/>
              </a:spcBef>
            </a:pPr>
            <a:endParaRPr kumimoji="0" lang="en-US" altLang="zh-TW">
              <a:latin typeface="Century Gothic" pitchFamily="34" charset="0"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3810000" cy="1417638"/>
          </a:xfrm>
        </p:spPr>
        <p:txBody>
          <a:bodyPr/>
          <a:lstStyle/>
          <a:p>
            <a:r>
              <a:rPr lang="en-US" altLang="zh-TW" sz="2800" dirty="0" smtClean="0">
                <a:solidFill>
                  <a:srgbClr val="FF8000"/>
                </a:solidFill>
                <a:ea typeface="新細明體" charset="-120"/>
              </a:rPr>
              <a:t>Web Services to</a:t>
            </a:r>
            <a:br>
              <a:rPr lang="en-US" altLang="zh-TW" sz="2800" dirty="0" smtClean="0">
                <a:solidFill>
                  <a:srgbClr val="FF8000"/>
                </a:solidFill>
                <a:ea typeface="新細明體" charset="-120"/>
              </a:rPr>
            </a:br>
            <a:r>
              <a:rPr lang="en-US" altLang="zh-TW" sz="2800" dirty="0" smtClean="0">
                <a:solidFill>
                  <a:srgbClr val="FF8000"/>
                </a:solidFill>
                <a:ea typeface="新細明體" charset="-120"/>
              </a:rPr>
              <a:t>Integrate with Workflow</a:t>
            </a:r>
            <a:endParaRPr lang="zh-TW" altLang="en-US" dirty="0" smtClean="0">
              <a:ea typeface="新細明體" charset="-120"/>
            </a:endParaRPr>
          </a:p>
        </p:txBody>
      </p:sp>
      <p:sp>
        <p:nvSpPr>
          <p:cNvPr id="13317" name="Text Placeholder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762000"/>
          </a:xfrm>
        </p:spPr>
        <p:txBody>
          <a:bodyPr/>
          <a:lstStyle/>
          <a:p>
            <a:r>
              <a:rPr lang="en-US" altLang="zh-TW" sz="1800" dirty="0" smtClean="0">
                <a:solidFill>
                  <a:srgbClr val="7030A0"/>
                </a:solidFill>
                <a:ea typeface="新細明體" charset="-120"/>
              </a:rPr>
              <a:t>Updated citation counts, profile and publication data flow into institutions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38600" cy="2244725"/>
          </a:xfrm>
        </p:spPr>
        <p:txBody>
          <a:bodyPr/>
          <a:lstStyle/>
          <a:p>
            <a:pPr marL="228600" indent="-228600">
              <a:buClr>
                <a:srgbClr val="FF8000"/>
              </a:buClr>
              <a:buFont typeface="Arial" charset="0"/>
              <a:buChar char="•"/>
            </a:pPr>
            <a:r>
              <a:rPr lang="en-US" altLang="zh-TW" sz="1600" smtClean="0">
                <a:ea typeface="新細明體" charset="-120"/>
              </a:rPr>
              <a:t>Unique identifier for each researcher</a:t>
            </a:r>
          </a:p>
          <a:p>
            <a:pPr marL="228600" indent="-228600">
              <a:buClr>
                <a:srgbClr val="FF8000"/>
              </a:buClr>
              <a:buFont typeface="Arial" charset="0"/>
              <a:buChar char="•"/>
            </a:pPr>
            <a:r>
              <a:rPr lang="en-US" altLang="zh-TW" sz="1600" smtClean="0">
                <a:ea typeface="新細明體" charset="-120"/>
              </a:rPr>
              <a:t>Researchers maintain control of information and privacy</a:t>
            </a:r>
          </a:p>
          <a:p>
            <a:pPr marL="228600" indent="-228600">
              <a:buClr>
                <a:srgbClr val="FF8000"/>
              </a:buClr>
              <a:buFont typeface="Arial" charset="0"/>
              <a:buChar char="•"/>
            </a:pPr>
            <a:r>
              <a:rPr lang="en-US" altLang="zh-TW" sz="1600" smtClean="0">
                <a:ea typeface="新細明體" charset="-120"/>
                <a:cs typeface="Arial" charset="0"/>
              </a:rPr>
              <a:t>Current updated Web of Science citation counts into institutional repositories and systems</a:t>
            </a:r>
          </a:p>
          <a:p>
            <a:pPr marL="228600" indent="-228600"/>
            <a:endParaRPr lang="zh-TW" altLang="en-US" sz="1600" smtClean="0">
              <a:ea typeface="新細明體" charset="-120"/>
            </a:endParaRPr>
          </a:p>
        </p:txBody>
      </p:sp>
      <p:sp>
        <p:nvSpPr>
          <p:cNvPr id="13319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7030A0"/>
                </a:solidFill>
                <a:latin typeface="LiSu" pitchFamily="49" charset="-122"/>
                <a:ea typeface="LiSu" pitchFamily="49" charset="-122"/>
              </a:rPr>
              <a:t>研究机构可自行建立</a:t>
            </a:r>
            <a:r>
              <a:rPr lang="en-US" altLang="ja-JP" sz="2000" dirty="0" smtClean="0">
                <a:solidFill>
                  <a:srgbClr val="7030A0"/>
                </a:solidFill>
                <a:ea typeface="MS PGothic" pitchFamily="34" charset="-128"/>
              </a:rPr>
              <a:t>RID</a:t>
            </a:r>
            <a:r>
              <a:rPr lang="zh-CN" altLang="en-US" dirty="0" smtClean="0">
                <a:solidFill>
                  <a:srgbClr val="7030A0"/>
                </a:solidFill>
                <a:latin typeface="LiSu" pitchFamily="49" charset="-122"/>
                <a:ea typeface="LiSu" pitchFamily="49" charset="-122"/>
              </a:rPr>
              <a:t>档案</a:t>
            </a:r>
            <a:endParaRPr lang="en-US" dirty="0" smtClean="0">
              <a:solidFill>
                <a:srgbClr val="7030A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143116"/>
            <a:ext cx="4138642" cy="2143131"/>
          </a:xfrm>
        </p:spPr>
        <p:txBody>
          <a:bodyPr/>
          <a:lstStyle/>
          <a:p>
            <a:pPr marL="228600" indent="-228600">
              <a:buClr>
                <a:srgbClr val="FF8000"/>
              </a:buClr>
              <a:buFont typeface="Arial" pitchFamily="34" charset="0"/>
              <a:buChar char="•"/>
              <a:defRPr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研究人员独一无二的识别账号</a:t>
            </a:r>
            <a:endParaRPr lang="zh-TW" altLang="en-US" sz="2200" dirty="0" smtClean="0">
              <a:latin typeface="LiSu" pitchFamily="49" charset="-122"/>
              <a:ea typeface="LiSu" pitchFamily="49" charset="-122"/>
            </a:endParaRPr>
          </a:p>
          <a:p>
            <a:pPr marL="228600" indent="-228600">
              <a:buClr>
                <a:srgbClr val="FF8000"/>
              </a:buClr>
              <a:buFont typeface="Arial" pitchFamily="34" charset="0"/>
              <a:buChar char="•"/>
              <a:defRPr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研究人员自行维护并控制个人信息</a:t>
            </a:r>
            <a:endParaRPr lang="zh-TW" altLang="en-US" sz="2200" dirty="0" smtClean="0">
              <a:latin typeface="LiSu" pitchFamily="49" charset="-122"/>
              <a:ea typeface="LiSu" pitchFamily="49" charset="-122"/>
            </a:endParaRPr>
          </a:p>
          <a:p>
            <a:pPr marL="228600" indent="-228600">
              <a:buClr>
                <a:srgbClr val="FF8000"/>
              </a:buClr>
              <a:buFont typeface="Arial" pitchFamily="34" charset="0"/>
              <a:buChar char="•"/>
              <a:defRPr/>
            </a:pP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将及时更新</a:t>
            </a:r>
            <a:r>
              <a:rPr lang="en-US" sz="1600" b="1" dirty="0" smtClean="0"/>
              <a:t>Web of Science</a:t>
            </a:r>
            <a:r>
              <a:rPr lang="en-US" sz="1600" dirty="0" smtClean="0"/>
              <a:t> </a:t>
            </a:r>
            <a:r>
              <a:rPr lang="zh-CN" altLang="en-US" sz="2200" dirty="0" smtClean="0">
                <a:latin typeface="LiSu" pitchFamily="49" charset="-122"/>
                <a:ea typeface="LiSu" pitchFamily="49" charset="-122"/>
              </a:rPr>
              <a:t>引文数据引入机构智库和系统</a:t>
            </a:r>
            <a:endParaRPr lang="en-US" sz="2200" dirty="0" smtClean="0">
              <a:latin typeface="LiSu" pitchFamily="49" charset="-122"/>
              <a:ea typeface="LiSu" pitchFamily="49" charset="-122"/>
              <a:cs typeface="Arial" pitchFamily="34" charset="0"/>
            </a:endParaRPr>
          </a:p>
          <a:p>
            <a:pPr>
              <a:defRPr/>
            </a:pPr>
            <a:endParaRPr lang="zh-TW" altLang="en-US" sz="1600" dirty="0"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609600" y="1524000"/>
            <a:ext cx="40401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eaLnBrk="0" hangingPunct="0">
              <a:spcBef>
                <a:spcPct val="50000"/>
              </a:spcBef>
              <a:buClr>
                <a:srgbClr val="C00000"/>
              </a:buClr>
              <a:buFont typeface="Wingdings 2" pitchFamily="18" charset="2"/>
              <a:buNone/>
              <a:defRPr/>
            </a:pPr>
            <a:r>
              <a:rPr kumimoji="0" lang="en-US" sz="2000" b="1" kern="0" dirty="0">
                <a:solidFill>
                  <a:srgbClr val="7030A0"/>
                </a:solidFill>
                <a:latin typeface="+mn-lt"/>
                <a:ea typeface="+mn-ea"/>
              </a:rPr>
              <a:t>Institution automatically creates RID profiles</a:t>
            </a:r>
          </a:p>
        </p:txBody>
      </p:sp>
      <p:sp>
        <p:nvSpPr>
          <p:cNvPr id="13322" name="Text Placeholder 4"/>
          <p:cNvSpPr txBox="1">
            <a:spLocks/>
          </p:cNvSpPr>
          <p:nvPr/>
        </p:nvSpPr>
        <p:spPr bwMode="auto">
          <a:xfrm>
            <a:off x="4572000" y="4371988"/>
            <a:ext cx="421484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kumimoji="0" lang="zh-CN" altLang="en-US" sz="2400" b="1" dirty="0" smtClean="0">
                <a:solidFill>
                  <a:srgbClr val="7030A0"/>
                </a:solidFill>
                <a:latin typeface="LiSu" pitchFamily="49" charset="-122"/>
                <a:ea typeface="LiSu" pitchFamily="49" charset="-122"/>
              </a:rPr>
              <a:t>及时更新的引文数据，个人概况和发表的论文数据汇总于研究机构</a:t>
            </a:r>
            <a:endParaRPr kumimoji="0" lang="en-US" sz="2400" b="1" dirty="0">
              <a:solidFill>
                <a:srgbClr val="7030A0"/>
              </a:solidFill>
              <a:latin typeface="LiSu" pitchFamily="49" charset="-122"/>
              <a:ea typeface="LiSu" pitchFamily="49" charset="-122"/>
            </a:endParaRPr>
          </a:p>
        </p:txBody>
      </p:sp>
      <p:pic>
        <p:nvPicPr>
          <p:cNvPr id="13323" name="Picture 6" descr="ResearcherID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457200"/>
            <a:ext cx="22098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Curved Down Arrow 20"/>
          <p:cNvSpPr>
            <a:spLocks noChangeArrowheads="1"/>
          </p:cNvSpPr>
          <p:nvPr/>
        </p:nvSpPr>
        <p:spPr bwMode="auto">
          <a:xfrm rot="-1881534" flipH="1" flipV="1">
            <a:off x="996950" y="3775075"/>
            <a:ext cx="9131300" cy="1708150"/>
          </a:xfrm>
          <a:prstGeom prst="curvedDownArrow">
            <a:avLst>
              <a:gd name="adj1" fmla="val 24971"/>
              <a:gd name="adj2" fmla="val 49968"/>
              <a:gd name="adj3" fmla="val 23403"/>
            </a:avLst>
          </a:prstGeom>
          <a:solidFill>
            <a:srgbClr val="7030A0">
              <a:alpha val="20000"/>
            </a:srgbClr>
          </a:solidFill>
          <a:ln w="9525" algn="ctr">
            <a:noFill/>
            <a:round/>
            <a:headEnd/>
            <a:tailEnd/>
          </a:ln>
        </p:spPr>
        <p:txBody>
          <a:bodyPr lIns="0" tIns="0" rIns="182880" bIns="0"/>
          <a:lstStyle/>
          <a:p>
            <a:pPr>
              <a:spcBef>
                <a:spcPct val="50000"/>
              </a:spcBef>
            </a:pPr>
            <a:endParaRPr kumimoji="0" lang="en-US" altLang="zh-TW">
              <a:latin typeface="Century Gothic" pitchFamily="34" charset="0"/>
            </a:endParaRPr>
          </a:p>
        </p:txBody>
      </p:sp>
      <p:pic>
        <p:nvPicPr>
          <p:cNvPr id="1332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929188"/>
            <a:ext cx="14478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6248400"/>
            <a:ext cx="1800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7" name="TextBox 16"/>
          <p:cNvSpPr txBox="1">
            <a:spLocks noChangeArrowheads="1"/>
          </p:cNvSpPr>
          <p:nvPr/>
        </p:nvSpPr>
        <p:spPr bwMode="auto">
          <a:xfrm>
            <a:off x="6019800" y="5562600"/>
            <a:ext cx="312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sz="1200" dirty="0">
                <a:latin typeface="Century Gothic" pitchFamily="34" charset="0"/>
                <a:ea typeface="MS PGothic" pitchFamily="34" charset="-128"/>
              </a:rPr>
              <a:t>Slide, courtesy of Thomson Reuters.</a:t>
            </a:r>
          </a:p>
          <a:p>
            <a:endParaRPr kumimoji="0" lang="en-US" altLang="ja-JP" sz="1200" dirty="0">
              <a:latin typeface="Century Gothic" pitchFamily="34" charset="0"/>
              <a:ea typeface="MS PGothic" pitchFamily="34" charset="-128"/>
            </a:endParaRPr>
          </a:p>
          <a:p>
            <a:r>
              <a:rPr kumimoji="0" lang="zh-CN" altLang="en-US" sz="1200" dirty="0" smtClean="0">
                <a:latin typeface="Century Gothic" pitchFamily="34" charset="0"/>
                <a:ea typeface="SimSun" pitchFamily="2" charset="-122"/>
              </a:rPr>
              <a:t>由</a:t>
            </a:r>
            <a:r>
              <a:rPr kumimoji="0" lang="en-US" altLang="zh-CN" sz="1200" dirty="0" smtClean="0">
                <a:latin typeface="Century Gothic" pitchFamily="34" charset="0"/>
                <a:ea typeface="SimSun" pitchFamily="2" charset="-122"/>
              </a:rPr>
              <a:t>Thomson Reuters </a:t>
            </a:r>
            <a:r>
              <a:rPr kumimoji="0" lang="zh-CN" altLang="en-US" sz="1200" dirty="0" smtClean="0">
                <a:latin typeface="Century Gothic" pitchFamily="34" charset="0"/>
                <a:ea typeface="SimSun" pitchFamily="2" charset="-122"/>
              </a:rPr>
              <a:t>提供的幻灯片</a:t>
            </a:r>
            <a:endParaRPr kumimoji="0" lang="zh-CN" altLang="en-US" sz="1200" dirty="0">
              <a:latin typeface="Century Gothic" pitchFamily="34" charset="0"/>
              <a:ea typeface="SimSun" pitchFamily="2" charset="-122"/>
            </a:endParaRPr>
          </a:p>
        </p:txBody>
      </p:sp>
      <p:sp>
        <p:nvSpPr>
          <p:cNvPr id="13328" name="TextBox 17"/>
          <p:cNvSpPr txBox="1">
            <a:spLocks noChangeArrowheads="1"/>
          </p:cNvSpPr>
          <p:nvPr/>
        </p:nvSpPr>
        <p:spPr bwMode="auto">
          <a:xfrm>
            <a:off x="1524000" y="4953000"/>
            <a:ext cx="14478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ja-JP" dirty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HKU</a:t>
            </a:r>
          </a:p>
          <a:p>
            <a:r>
              <a:rPr kumimoji="0" lang="ja-JP" altLang="en-US" sz="2000">
                <a:solidFill>
                  <a:schemeClr val="accent4"/>
                </a:solidFill>
                <a:latin typeface="LiSu" pitchFamily="49" charset="-122"/>
                <a:ea typeface="LiSu" pitchFamily="49" charset="-122"/>
              </a:rPr>
              <a:t>港大</a:t>
            </a:r>
            <a:endParaRPr kumimoji="0" lang="en-US" altLang="ja-JP" sz="2000" dirty="0">
              <a:solidFill>
                <a:schemeClr val="accent4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13329" name="TextBox 18"/>
          <p:cNvSpPr txBox="1">
            <a:spLocks noChangeArrowheads="1"/>
          </p:cNvSpPr>
          <p:nvPr/>
        </p:nvSpPr>
        <p:spPr bwMode="auto">
          <a:xfrm>
            <a:off x="4572000" y="152400"/>
            <a:ext cx="23574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CN" altLang="en-US" sz="2800" b="1" dirty="0" smtClean="0">
                <a:solidFill>
                  <a:srgbClr val="FF8000"/>
                </a:solidFill>
                <a:latin typeface="LiSu" pitchFamily="49" charset="-122"/>
                <a:ea typeface="LiSu" pitchFamily="49" charset="-122"/>
              </a:rPr>
              <a:t>网络服务与</a:t>
            </a:r>
            <a:endParaRPr kumimoji="0" lang="en-US" altLang="zh-CN" sz="2800" b="1" dirty="0" smtClean="0">
              <a:solidFill>
                <a:srgbClr val="FF8000"/>
              </a:solidFill>
              <a:latin typeface="LiSu" pitchFamily="49" charset="-122"/>
              <a:ea typeface="LiSu" pitchFamily="49" charset="-122"/>
            </a:endParaRPr>
          </a:p>
          <a:p>
            <a:r>
              <a:rPr kumimoji="0" lang="zh-CN" altLang="en-US" sz="2800" b="1" dirty="0" smtClean="0">
                <a:solidFill>
                  <a:srgbClr val="FF8000"/>
                </a:solidFill>
                <a:latin typeface="LiSu" pitchFamily="49" charset="-122"/>
                <a:ea typeface="LiSu" pitchFamily="49" charset="-122"/>
              </a:rPr>
              <a:t>工作流程整合</a:t>
            </a:r>
            <a:endParaRPr kumimoji="0" lang="zh-TW" altLang="en-US" sz="2800" b="1" dirty="0" smtClean="0">
              <a:solidFill>
                <a:srgbClr val="FF8000"/>
              </a:solidFill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143636" y="3643314"/>
            <a:ext cx="2857520" cy="646331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New index, many ways to search</a:t>
            </a:r>
          </a:p>
        </p:txBody>
      </p:sp>
      <p:cxnSp>
        <p:nvCxnSpPr>
          <p:cNvPr id="9" name="Elbow Connector 8"/>
          <p:cNvCxnSpPr/>
          <p:nvPr/>
        </p:nvCxnSpPr>
        <p:spPr bwMode="auto">
          <a:xfrm rot="10800000">
            <a:off x="2571736" y="2714620"/>
            <a:ext cx="3786214" cy="857256"/>
          </a:xfrm>
          <a:prstGeom prst="bentConnector3">
            <a:avLst>
              <a:gd name="adj1" fmla="val 92566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Elbow Connector 13"/>
          <p:cNvCxnSpPr/>
          <p:nvPr/>
        </p:nvCxnSpPr>
        <p:spPr bwMode="auto">
          <a:xfrm rot="10800000">
            <a:off x="3643306" y="2857496"/>
            <a:ext cx="4071966" cy="714380"/>
          </a:xfrm>
          <a:prstGeom prst="bentConnector3">
            <a:avLst>
              <a:gd name="adj1" fmla="val 12386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1" name="Elbow Connector 20"/>
          <p:cNvCxnSpPr/>
          <p:nvPr/>
        </p:nvCxnSpPr>
        <p:spPr bwMode="auto">
          <a:xfrm rot="16200000" flipV="1">
            <a:off x="5357818" y="3286124"/>
            <a:ext cx="714380" cy="714380"/>
          </a:xfrm>
          <a:prstGeom prst="bentConnector3">
            <a:avLst>
              <a:gd name="adj1" fmla="val 18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143636" y="4429132"/>
            <a:ext cx="2857520" cy="40011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新索引，多种搜索方法</a:t>
            </a:r>
            <a:endParaRPr lang="en-US" altLang="zh-TW" sz="2000" dirty="0" smtClean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285720" y="3714752"/>
            <a:ext cx="2057400" cy="1000132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lvl="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ja-JP" altLang="en-US" sz="140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　</a:t>
            </a:r>
            <a:r>
              <a:rPr kumimoji="0" lang="en-US" altLang="ja-JP" sz="14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Collapse Button</a:t>
            </a:r>
            <a:endParaRPr lang="zh-TW" altLang="en-US" sz="1400" dirty="0" smtClean="0"/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endParaRPr kumimoji="0" lang="en-US" altLang="ja-JP" sz="1400" dirty="0">
              <a:solidFill>
                <a:schemeClr val="accent4"/>
              </a:solidFill>
              <a:latin typeface="Century Gothic" pitchFamily="34" charset="0"/>
              <a:ea typeface="MS PGothic" pitchFamily="34" charset="-128"/>
              <a:sym typeface="Wingdings" pitchFamily="2" charset="2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en-US" altLang="ja-JP" sz="14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  Expand Button</a:t>
            </a: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786190"/>
            <a:ext cx="1714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338645"/>
            <a:ext cx="161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285720" y="5072074"/>
            <a:ext cx="2057400" cy="928718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lvl="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ja-JP" altLang="en-US" sz="140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　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折叠</a:t>
            </a:r>
            <a:r>
              <a:rPr lang="zh-CN" altLang="en-US" sz="2000" i="1" dirty="0" smtClean="0">
                <a:latin typeface="LiSu" pitchFamily="49" charset="-122"/>
                <a:ea typeface="LiSu" pitchFamily="49" charset="-122"/>
              </a:rPr>
              <a:t>按钮</a:t>
            </a:r>
            <a:endParaRPr lang="zh-TW" altLang="en-US" sz="2000" dirty="0" smtClean="0">
              <a:latin typeface="LiSu" pitchFamily="49" charset="-122"/>
              <a:ea typeface="LiSu" pitchFamily="49" charset="-122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endParaRPr kumimoji="0" lang="en-US" altLang="ja-JP" sz="500" dirty="0">
              <a:solidFill>
                <a:schemeClr val="accent4"/>
              </a:solidFill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lang="zh-CN" altLang="en-US" sz="1400" dirty="0" smtClean="0"/>
              <a:t>  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扩展按钮</a:t>
            </a:r>
            <a:endParaRPr kumimoji="0" lang="zh-TW" altLang="en-US" sz="2000" dirty="0">
              <a:solidFill>
                <a:schemeClr val="accent4"/>
              </a:solidFill>
              <a:latin typeface="LiSu" pitchFamily="49" charset="-122"/>
              <a:ea typeface="LiSu" pitchFamily="49" charset="-122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214950"/>
            <a:ext cx="1714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5695967"/>
            <a:ext cx="1619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72955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643702" y="3276600"/>
            <a:ext cx="2271698" cy="5334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 err="1">
                <a:solidFill>
                  <a:schemeClr val="accent4"/>
                </a:solidFill>
                <a:latin typeface="+mn-lt"/>
                <a:ea typeface="+mn-ea"/>
              </a:rPr>
              <a:t>MouseOver</a:t>
            </a:r>
            <a:r>
              <a:rPr kumimoji="0" lang="en-US" altLang="zh-TW" sz="1400" dirty="0">
                <a:solidFill>
                  <a:schemeClr val="accent4"/>
                </a:solidFill>
                <a:latin typeface="+mn-lt"/>
                <a:ea typeface="+mn-ea"/>
              </a:rPr>
              <a:t> on “R” produces popup</a:t>
            </a:r>
          </a:p>
        </p:txBody>
      </p:sp>
      <p:cxnSp>
        <p:nvCxnSpPr>
          <p:cNvPr id="17412" name="Elbow Connector 6"/>
          <p:cNvCxnSpPr>
            <a:cxnSpLocks noChangeShapeType="1"/>
          </p:cNvCxnSpPr>
          <p:nvPr/>
        </p:nvCxnSpPr>
        <p:spPr bwMode="auto">
          <a:xfrm rot="10800000">
            <a:off x="7467600" y="2514600"/>
            <a:ext cx="762000" cy="60960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413" name="Curved Connector 8"/>
          <p:cNvCxnSpPr>
            <a:cxnSpLocks noChangeShapeType="1"/>
          </p:cNvCxnSpPr>
          <p:nvPr/>
        </p:nvCxnSpPr>
        <p:spPr bwMode="auto">
          <a:xfrm rot="10800000">
            <a:off x="7620000" y="2667000"/>
            <a:ext cx="762000" cy="533400"/>
          </a:xfrm>
          <a:prstGeom prst="curvedConnector3">
            <a:avLst>
              <a:gd name="adj1" fmla="val 29574"/>
            </a:avLst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643702" y="4000504"/>
            <a:ext cx="2357422" cy="571504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lvl="0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lang="zh-CN" altLang="en-US" sz="1600" dirty="0" smtClean="0">
                <a:latin typeface="LiSu" pitchFamily="49" charset="-122"/>
                <a:ea typeface="LiSu" pitchFamily="49" charset="-122"/>
              </a:rPr>
              <a:t>鼠标悬停在“</a:t>
            </a:r>
            <a:r>
              <a:rPr lang="en-US" altLang="zh-CN" sz="1400" dirty="0" smtClean="0"/>
              <a:t>R</a:t>
            </a:r>
            <a:r>
              <a:rPr lang="en-US" altLang="zh-CN" sz="1600" dirty="0" smtClean="0">
                <a:latin typeface="LiSu" pitchFamily="49" charset="-122"/>
                <a:ea typeface="LiSu" pitchFamily="49" charset="-122"/>
              </a:rPr>
              <a:t>”</a:t>
            </a:r>
            <a:r>
              <a:rPr lang="zh-CN" altLang="en-US" sz="1600" dirty="0" smtClean="0">
                <a:latin typeface="LiSu" pitchFamily="49" charset="-122"/>
                <a:ea typeface="LiSu" pitchFamily="49" charset="-122"/>
              </a:rPr>
              <a:t>会出现</a:t>
            </a:r>
            <a:r>
              <a:rPr lang="zh-TW" altLang="en-US" sz="1600" dirty="0" smtClean="0">
                <a:latin typeface="LiSu" pitchFamily="49" charset="-122"/>
                <a:ea typeface="LiSu" pitchFamily="49" charset="-122"/>
              </a:rPr>
              <a:t>一</a:t>
            </a:r>
            <a:r>
              <a:rPr lang="zh-CN" altLang="en-US" sz="1600" dirty="0" smtClean="0">
                <a:latin typeface="LiSu" pitchFamily="49" charset="-122"/>
                <a:ea typeface="LiSu" pitchFamily="49" charset="-122"/>
              </a:rPr>
              <a:t>个弹出窗口</a:t>
            </a:r>
            <a:endParaRPr lang="zh-TW" altLang="en-US" sz="1600" dirty="0" smtClean="0">
              <a:latin typeface="LiSu" pitchFamily="49" charset="-122"/>
              <a:ea typeface="LiSu" pitchFamily="49" charset="-122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endParaRPr kumimoji="0" lang="en-US" altLang="zh-TW" sz="1400" dirty="0">
              <a:solidFill>
                <a:schemeClr val="accent4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230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3505200"/>
            <a:ext cx="2347898" cy="352428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>
              <a:spcBef>
                <a:spcPct val="20000"/>
              </a:spcBef>
            </a:pPr>
            <a:r>
              <a:rPr kumimoji="0" lang="en-US" altLang="zh-TW" sz="1500" dirty="0" smtClean="0">
                <a:solidFill>
                  <a:schemeClr val="accent4"/>
                </a:solidFill>
                <a:latin typeface="Century Gothic" pitchFamily="34" charset="0"/>
              </a:rPr>
              <a:t>Media </a:t>
            </a:r>
            <a:r>
              <a:rPr kumimoji="0" lang="en-US" altLang="zh-TW" sz="1500" dirty="0" err="1" smtClean="0">
                <a:solidFill>
                  <a:schemeClr val="accent4"/>
                </a:solidFill>
                <a:latin typeface="Century Gothic" pitchFamily="34" charset="0"/>
              </a:rPr>
              <a:t>Spokesmanship</a:t>
            </a:r>
            <a:r>
              <a:rPr kumimoji="0" lang="en-US" altLang="zh-TW" sz="1500" dirty="0" smtClean="0">
                <a:solidFill>
                  <a:schemeClr val="accent4"/>
                </a:solidFill>
                <a:latin typeface="Century Gothic" pitchFamily="34" charset="0"/>
              </a:rPr>
              <a:t> </a:t>
            </a: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42844" y="4071942"/>
            <a:ext cx="2357454" cy="35719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>
              <a:spcBef>
                <a:spcPct val="20000"/>
              </a:spcBef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媒体发言</a:t>
            </a:r>
            <a:endParaRPr kumimoji="0" lang="en-US" altLang="zh-TW" dirty="0">
              <a:solidFill>
                <a:schemeClr val="accent4"/>
              </a:solidFill>
              <a:latin typeface="LiSu" pitchFamily="49" charset="-122"/>
              <a:ea typeface="LiSu" pitchFamily="49" charset="-122"/>
            </a:endParaRPr>
          </a:p>
          <a:p>
            <a:pPr marL="285750" indent="-285750">
              <a:spcBef>
                <a:spcPct val="50000"/>
              </a:spcBef>
              <a:buClr>
                <a:srgbClr val="C00000"/>
              </a:buClr>
              <a:buFont typeface="Wingdings 2" pitchFamily="18" charset="2"/>
              <a:buChar char=""/>
            </a:pPr>
            <a:endParaRPr kumimoji="0" lang="zh-TW" altLang="en-US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3929066"/>
            <a:ext cx="2143140" cy="1200329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Clickable bibliometric counts from Scopus &amp; </a:t>
            </a:r>
            <a:r>
              <a:rPr lang="en-US" altLang="zh-TW" dirty="0" err="1" smtClean="0"/>
              <a:t>ResearcherID</a:t>
            </a:r>
            <a:endParaRPr lang="zh-TW" altLang="en-US" dirty="0"/>
          </a:p>
        </p:txBody>
      </p:sp>
      <p:cxnSp>
        <p:nvCxnSpPr>
          <p:cNvPr id="7" name="Elbow Connector 6"/>
          <p:cNvCxnSpPr/>
          <p:nvPr/>
        </p:nvCxnSpPr>
        <p:spPr bwMode="auto">
          <a:xfrm rot="10800000" flipV="1">
            <a:off x="4500562" y="4143380"/>
            <a:ext cx="2571768" cy="928694"/>
          </a:xfrm>
          <a:prstGeom prst="bentConnector3">
            <a:avLst>
              <a:gd name="adj1" fmla="val 80666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" name="Elbow Connector 9"/>
          <p:cNvCxnSpPr/>
          <p:nvPr/>
        </p:nvCxnSpPr>
        <p:spPr bwMode="auto">
          <a:xfrm rot="10800000">
            <a:off x="6858016" y="5214950"/>
            <a:ext cx="1357322" cy="14287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143768" y="5429264"/>
            <a:ext cx="2143140" cy="1015663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可点击以</a:t>
            </a:r>
            <a:r>
              <a:rPr lang="en-US" dirty="0" smtClean="0"/>
              <a:t>Scopus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及</a:t>
            </a:r>
            <a:r>
              <a:rPr lang="en-US" dirty="0" err="1" smtClean="0"/>
              <a:t>ResearcherID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计算的计量指标</a:t>
            </a:r>
            <a:endParaRPr lang="zh-TW" altLang="en-US" sz="2000" dirty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230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2743200"/>
            <a:ext cx="2438400" cy="13716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en-US" altLang="zh-TW" sz="16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OA </a:t>
            </a:r>
            <a:r>
              <a:rPr kumimoji="0" lang="en-US" altLang="zh-TW" sz="1600" dirty="0" err="1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fulltext</a:t>
            </a:r>
            <a:r>
              <a:rPr kumimoji="0" lang="en-US" altLang="zh-TW" sz="16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 items in the Hub for this author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en-US" altLang="zh-TW" sz="16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“</a:t>
            </a:r>
            <a:r>
              <a:rPr kumimoji="0" lang="en-US" altLang="zh-CN" sz="1600" dirty="0">
                <a:solidFill>
                  <a:srgbClr val="C00000"/>
                </a:solidFill>
                <a:latin typeface="Wingdings 2" pitchFamily="18" charset="2"/>
                <a:ea typeface="MS PGothic" pitchFamily="34" charset="-128"/>
              </a:rPr>
              <a:t>d</a:t>
            </a:r>
            <a:r>
              <a:rPr kumimoji="0" lang="en-US" altLang="zh-TW" sz="1600" dirty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” indicates there is a RP.</a:t>
            </a:r>
            <a:endParaRPr kumimoji="0" lang="en-US" altLang="zh-TW" sz="1400" dirty="0">
              <a:solidFill>
                <a:schemeClr val="accent4"/>
              </a:solidFill>
              <a:latin typeface="Century Gothic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2844" y="4357694"/>
            <a:ext cx="2438400" cy="1285884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lang="zh-CN" altLang="en-US" dirty="0" smtClean="0">
                <a:latin typeface="LiSu" pitchFamily="49" charset="-122"/>
                <a:ea typeface="LiSu" pitchFamily="49" charset="-122"/>
              </a:rPr>
              <a:t>该作者在此学术库开放存取的所有全文项目</a:t>
            </a:r>
            <a:endParaRPr kumimoji="0" lang="en-US" altLang="zh-TW" dirty="0" smtClean="0">
              <a:solidFill>
                <a:schemeClr val="accent4"/>
              </a:solidFill>
              <a:latin typeface="LiSu" pitchFamily="49" charset="-122"/>
              <a:ea typeface="LiSu" pitchFamily="49" charset="-122"/>
            </a:endParaRPr>
          </a:p>
          <a:p>
            <a:pPr marL="285750" lvl="0" indent="-285750">
              <a:spcBef>
                <a:spcPct val="20000"/>
              </a:spcBef>
              <a:buFont typeface="Wingdings" pitchFamily="2" charset="2"/>
              <a:buChar char=""/>
            </a:pPr>
            <a:r>
              <a:rPr kumimoji="0" lang="en-US" altLang="zh-TW" sz="16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“</a:t>
            </a:r>
            <a:r>
              <a:rPr kumimoji="0" lang="en-US" altLang="zh-CN" sz="1600" dirty="0">
                <a:solidFill>
                  <a:srgbClr val="C00000"/>
                </a:solidFill>
                <a:latin typeface="Wingdings 2" pitchFamily="18" charset="2"/>
                <a:ea typeface="MS PGothic" pitchFamily="34" charset="-128"/>
              </a:rPr>
              <a:t>d</a:t>
            </a:r>
            <a:r>
              <a:rPr kumimoji="0" lang="en-US" altLang="zh-TW" sz="1600" dirty="0" smtClean="0">
                <a:solidFill>
                  <a:schemeClr val="accent4"/>
                </a:solidFill>
                <a:latin typeface="Century Gothic" pitchFamily="34" charset="0"/>
                <a:ea typeface="MS PGothic" pitchFamily="34" charset="-128"/>
              </a:rPr>
              <a:t>”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显示有</a:t>
            </a:r>
            <a:r>
              <a:rPr lang="en-US" altLang="zh-TW" sz="1400" b="1" dirty="0" smtClean="0"/>
              <a:t>RP</a:t>
            </a:r>
            <a:endParaRPr kumimoji="0" lang="en-US" altLang="zh-TW" sz="1400" b="1" dirty="0">
              <a:solidFill>
                <a:schemeClr val="accent4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9825" y="1752600"/>
            <a:ext cx="546417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User Authentication</a:t>
            </a:r>
            <a:b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用户认证</a:t>
            </a:r>
            <a:endParaRPr lang="zh-TW" altLang="en-US" sz="3600" dirty="0" smtClean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1600200"/>
            <a:ext cx="181927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57200" y="4953000"/>
            <a:ext cx="2362200" cy="61914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600" dirty="0" smtClean="0">
                <a:latin typeface="+mn-lt"/>
                <a:ea typeface="MS PGothic" pitchFamily="34" charset="-128"/>
              </a:rPr>
              <a:t>HKU Single Sign-on (SSO / CAS)</a:t>
            </a:r>
            <a:endParaRPr kumimoji="0" lang="en-US" altLang="zh-TW" sz="1600" dirty="0">
              <a:latin typeface="+mn-lt"/>
              <a:ea typeface="MS PGothic" pitchFamily="34" charset="-128"/>
            </a:endParaRPr>
          </a:p>
        </p:txBody>
      </p:sp>
      <p:sp>
        <p:nvSpPr>
          <p:cNvPr id="21511" name="Oval 10"/>
          <p:cNvSpPr>
            <a:spLocks noChangeArrowheads="1"/>
          </p:cNvSpPr>
          <p:nvPr/>
        </p:nvSpPr>
        <p:spPr bwMode="auto">
          <a:xfrm>
            <a:off x="1524000" y="4114800"/>
            <a:ext cx="914400" cy="381000"/>
          </a:xfrm>
          <a:prstGeom prst="ellipse">
            <a:avLst/>
          </a:prstGeom>
          <a:noFill/>
          <a:ln w="222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kumimoji="0" lang="zh-TW" altLang="en-US" sz="2400"/>
          </a:p>
        </p:txBody>
      </p:sp>
      <p:sp>
        <p:nvSpPr>
          <p:cNvPr id="21512" name="Oval 11"/>
          <p:cNvSpPr>
            <a:spLocks noChangeArrowheads="1"/>
          </p:cNvSpPr>
          <p:nvPr/>
        </p:nvSpPr>
        <p:spPr bwMode="auto">
          <a:xfrm>
            <a:off x="5181600" y="4191000"/>
            <a:ext cx="2971800" cy="1295400"/>
          </a:xfrm>
          <a:prstGeom prst="ellipse">
            <a:avLst/>
          </a:prstGeom>
          <a:noFill/>
          <a:ln w="222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kumimoji="0" lang="zh-TW" altLang="en-US" sz="2400"/>
          </a:p>
        </p:txBody>
      </p:sp>
      <p:cxnSp>
        <p:nvCxnSpPr>
          <p:cNvPr id="21513" name="Elbow Connector 13"/>
          <p:cNvCxnSpPr>
            <a:cxnSpLocks noChangeShapeType="1"/>
          </p:cNvCxnSpPr>
          <p:nvPr/>
        </p:nvCxnSpPr>
        <p:spPr bwMode="auto">
          <a:xfrm>
            <a:off x="2514600" y="4267200"/>
            <a:ext cx="2590800" cy="609600"/>
          </a:xfrm>
          <a:prstGeom prst="bentConnector3">
            <a:avLst>
              <a:gd name="adj1" fmla="val 65019"/>
            </a:avLst>
          </a:prstGeom>
          <a:noFill/>
          <a:ln w="222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28596" y="5857892"/>
            <a:ext cx="2362200" cy="6858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港</a:t>
            </a:r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大单一登</a:t>
            </a:r>
            <a:r>
              <a:rPr lang="zh-TW" altLang="en-US" sz="2000" dirty="0" smtClean="0">
                <a:latin typeface="LiSu" pitchFamily="49" charset="-122"/>
                <a:ea typeface="LiSu" pitchFamily="49" charset="-122"/>
              </a:rPr>
              <a:t>入</a:t>
            </a:r>
            <a:r>
              <a:rPr kumimoji="0" lang="en-US" altLang="zh-TW" sz="1600" dirty="0" smtClean="0">
                <a:latin typeface="+mn-lt"/>
                <a:ea typeface="MS PGothic" pitchFamily="34" charset="-128"/>
              </a:rPr>
              <a:t>(</a:t>
            </a:r>
            <a:r>
              <a:rPr kumimoji="0" lang="en-US" altLang="zh-TW" sz="1600" dirty="0">
                <a:latin typeface="+mn-lt"/>
                <a:ea typeface="MS PGothic" pitchFamily="34" charset="-128"/>
              </a:rPr>
              <a:t>SSO / CAS)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  <a:t>Staff Mode</a:t>
            </a:r>
            <a:br>
              <a:rPr lang="en-US" altLang="zh-TW" sz="3200" dirty="0" smtClean="0">
                <a:solidFill>
                  <a:srgbClr val="E40000"/>
                </a:solidFill>
                <a:ea typeface="新細明體" charset="-120"/>
              </a:rPr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职员模式</a:t>
            </a:r>
            <a:endParaRPr lang="zh-TW" altLang="en-US" sz="3600" dirty="0" smtClean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133600"/>
            <a:ext cx="2286000" cy="19050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en-US" altLang="zh-TW" sz="1600" dirty="0">
                <a:latin typeface="+mn-lt"/>
                <a:sym typeface="Wingdings" pitchFamily="2" charset="2"/>
              </a:rPr>
              <a:t>Each RP owner can,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latin typeface="+mn-lt"/>
                <a:sym typeface="Wingdings" pitchFamily="2" charset="2"/>
              </a:rPr>
              <a:t>Edit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latin typeface="+mn-lt"/>
                <a:sym typeface="Wingdings" pitchFamily="2" charset="2"/>
              </a:rPr>
              <a:t>Add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latin typeface="+mn-lt"/>
                <a:sym typeface="Wingdings" pitchFamily="2" charset="2"/>
              </a:rPr>
              <a:t>Delete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en-US" altLang="zh-TW" sz="1400" dirty="0">
                <a:latin typeface="+mn-lt"/>
                <a:sym typeface="Wingdings" pitchFamily="2" charset="2"/>
              </a:rPr>
              <a:t>Hide</a:t>
            </a:r>
            <a:r>
              <a:rPr kumimoji="0" lang="en-US" altLang="zh-TW" sz="1600" dirty="0">
                <a:latin typeface="+mn-lt"/>
                <a:sym typeface="Wingdings" pitchFamily="2" charset="2"/>
              </a:rPr>
              <a:t>  </a:t>
            </a:r>
            <a:endParaRPr kumimoji="0" lang="en-US" altLang="zh-TW" sz="1600" dirty="0">
              <a:latin typeface="+mn-lt"/>
            </a:endParaRP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651000"/>
            <a:ext cx="60960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5720" y="4357694"/>
            <a:ext cx="2357454" cy="190500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"/>
              <a:defRPr/>
            </a:pP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每一</a:t>
            </a:r>
            <a:r>
              <a:rPr kumimoji="0" lang="en-US" altLang="zh-TW" sz="1600" dirty="0" smtClean="0">
                <a:latin typeface="+mn-lt"/>
                <a:sym typeface="Wingdings" pitchFamily="2" charset="2"/>
              </a:rPr>
              <a:t>RP</a:t>
            </a: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的主人可</a:t>
            </a:r>
            <a:endParaRPr kumimoji="0" lang="en-US" altLang="zh-TW" sz="2000" dirty="0"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 更改</a:t>
            </a:r>
            <a:endParaRPr kumimoji="0" lang="en-US" altLang="zh-TW" sz="2000" dirty="0"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加入</a:t>
            </a:r>
            <a:endParaRPr kumimoji="0" lang="en-US" altLang="zh-TW" sz="2000" dirty="0"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删除</a:t>
            </a:r>
            <a:endParaRPr kumimoji="0" lang="en-US" altLang="zh-TW" sz="2000" dirty="0">
              <a:latin typeface="LiSu" pitchFamily="49" charset="-122"/>
              <a:ea typeface="LiSu" pitchFamily="49" charset="-122"/>
              <a:sym typeface="Wingdings" pitchFamily="2" charset="2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"/>
              <a:defRPr/>
            </a:pPr>
            <a:r>
              <a:rPr kumimoji="0" lang="zh-TW" altLang="en-US" sz="2000" dirty="0" smtClean="0">
                <a:latin typeface="LiSu" pitchFamily="49" charset="-122"/>
                <a:ea typeface="LiSu" pitchFamily="49" charset="-122"/>
                <a:sym typeface="Wingdings" pitchFamily="2" charset="2"/>
              </a:rPr>
              <a:t>隠藏</a:t>
            </a:r>
            <a:endParaRPr kumimoji="0" lang="en-US" altLang="zh-TW" sz="2000" dirty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6" descr="image001"/>
          <p:cNvSpPr>
            <a:spLocks noChangeAspect="1" noChangeArrowheads="1"/>
          </p:cNvSpPr>
          <p:nvPr/>
        </p:nvSpPr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219" name="AutoShape 8" descr="image001"/>
          <p:cNvSpPr>
            <a:spLocks noChangeAspect="1" noChangeArrowheads="1"/>
          </p:cNvSpPr>
          <p:nvPr/>
        </p:nvSpPr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4169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286480" y="2571744"/>
            <a:ext cx="2857520" cy="923330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On any relevant search, entry for Hub usually comes top of page</a:t>
            </a:r>
            <a:endParaRPr lang="zh-TW" altLang="en-US" dirty="0"/>
          </a:p>
        </p:txBody>
      </p:sp>
      <p:cxnSp>
        <p:nvCxnSpPr>
          <p:cNvPr id="10" name="Elbow Connector 9"/>
          <p:cNvCxnSpPr/>
          <p:nvPr/>
        </p:nvCxnSpPr>
        <p:spPr bwMode="auto">
          <a:xfrm rot="10800000">
            <a:off x="2857488" y="1214422"/>
            <a:ext cx="3071834" cy="2071702"/>
          </a:xfrm>
          <a:prstGeom prst="bentConnector3">
            <a:avLst>
              <a:gd name="adj1" fmla="val 73814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3" name="Elbow Connector 12"/>
          <p:cNvCxnSpPr/>
          <p:nvPr/>
        </p:nvCxnSpPr>
        <p:spPr bwMode="auto">
          <a:xfrm rot="10800000">
            <a:off x="2285984" y="2428868"/>
            <a:ext cx="3714776" cy="2857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0" y="2143116"/>
            <a:ext cx="1428728" cy="571504"/>
          </a:xfrm>
          <a:prstGeom prst="ellipse">
            <a:avLst/>
          </a:prstGeom>
          <a:noFill/>
          <a:ln w="19050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6480" y="4000504"/>
            <a:ext cx="2857520" cy="1015663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LiSu" pitchFamily="49" charset="-122"/>
                <a:ea typeface="LiSu" pitchFamily="49" charset="-122"/>
              </a:rPr>
              <a:t>在任何有关的搜索，学术库的项目总是该页的首项</a:t>
            </a:r>
            <a:endParaRPr lang="zh-TW" altLang="en-US" sz="2000" dirty="0"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857364"/>
            <a:ext cx="4500594" cy="44291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zh-TW" sz="2800" dirty="0" smtClean="0"/>
              <a:t>Objectively measured by The Hub</a:t>
            </a:r>
          </a:p>
          <a:p>
            <a:pPr lvl="1"/>
            <a:r>
              <a:rPr lang="en-US" altLang="zh-TW" sz="2000" dirty="0" smtClean="0"/>
              <a:t>Item count of HKU Theses in Open Access</a:t>
            </a:r>
          </a:p>
          <a:p>
            <a:pPr lvl="1"/>
            <a:r>
              <a:rPr lang="en-US" altLang="zh-TW" sz="2000" dirty="0" smtClean="0"/>
              <a:t>Item count of HKU research in Open Access</a:t>
            </a:r>
          </a:p>
          <a:p>
            <a:pPr lvl="1"/>
            <a:r>
              <a:rPr lang="en-US" altLang="zh-TW" sz="2000" dirty="0" smtClean="0"/>
              <a:t>Applications for patents</a:t>
            </a:r>
          </a:p>
          <a:p>
            <a:pPr lvl="1"/>
            <a:r>
              <a:rPr lang="en-US" altLang="zh-TW" sz="2000" dirty="0" smtClean="0"/>
              <a:t>Download counts of the above</a:t>
            </a:r>
          </a:p>
          <a:p>
            <a:pPr lvl="1"/>
            <a:r>
              <a:rPr lang="en-US" altLang="zh-TW" sz="2000" dirty="0" smtClean="0"/>
              <a:t>Number of staff for media contact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1143000"/>
          </a:xfrm>
        </p:spPr>
        <p:txBody>
          <a:bodyPr/>
          <a:lstStyle/>
          <a:p>
            <a:r>
              <a:rPr lang="en-US" altLang="zh-TW" sz="3200" dirty="0" smtClean="0">
                <a:solidFill>
                  <a:srgbClr val="E40000"/>
                </a:solidFill>
              </a:rPr>
              <a:t>KE: Relevant Key Indicators</a:t>
            </a:r>
            <a:br>
              <a:rPr lang="en-US" altLang="zh-TW" sz="3200" dirty="0" smtClean="0">
                <a:solidFill>
                  <a:srgbClr val="E40000"/>
                </a:solidFill>
              </a:rPr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知识交流：有关重要指标</a:t>
            </a:r>
            <a:endParaRPr lang="zh-TW" altLang="en-US" sz="3600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57752" y="1857364"/>
            <a:ext cx="400052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hlin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1" lang="zh-CN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基于学术库资料的客观量度</a:t>
            </a:r>
            <a:endParaRPr kumimoji="1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  <a:defRPr/>
            </a:pPr>
            <a:r>
              <a:rPr lang="zh-CN" altLang="en-US" sz="2400" kern="0" dirty="0" smtClean="0">
                <a:latin typeface="LiSu" pitchFamily="49" charset="-122"/>
                <a:ea typeface="LiSu" pitchFamily="49" charset="-122"/>
              </a:rPr>
              <a:t>港大论文开放存取资源的项目数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" pitchFamily="2" charset="2"/>
              <a:buChar char="Ø"/>
              <a:defRPr/>
            </a:pPr>
            <a:r>
              <a:rPr lang="zh-CN" altLang="en-US" sz="2400" kern="0" dirty="0" smtClean="0">
                <a:latin typeface="LiSu" pitchFamily="49" charset="-122"/>
                <a:ea typeface="LiSu" pitchFamily="49" charset="-122"/>
              </a:rPr>
              <a:t>港大研究项目开放存取资源的项目数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专利申请项目数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上述内容的下载次数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传媒联络过的职员人数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rgbClr val="E40000"/>
                </a:solidFill>
              </a:rPr>
              <a:t>KE: Relevant Key Indicators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CN" altLang="en-US" sz="3600" dirty="0" smtClean="0">
                <a:solidFill>
                  <a:srgbClr val="E40000"/>
                </a:solidFill>
                <a:latin typeface="LiSu" pitchFamily="49" charset="-122"/>
                <a:ea typeface="LiSu" pitchFamily="49" charset="-122"/>
              </a:rPr>
              <a:t>知识交流：有关重要指标</a:t>
            </a:r>
            <a:endParaRPr lang="zh-TW" altLang="en-US" sz="3600" dirty="0">
              <a:solidFill>
                <a:srgbClr val="E40000"/>
              </a:solidFill>
              <a:latin typeface="LiSu" pitchFamily="49" charset="-122"/>
              <a:ea typeface="LiSu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43050"/>
            <a:ext cx="4357718" cy="4786346"/>
          </a:xfrm>
        </p:spPr>
        <p:txBody>
          <a:bodyPr/>
          <a:lstStyle/>
          <a:p>
            <a:r>
              <a:rPr lang="en-US" altLang="zh-TW" sz="2000" dirty="0" smtClean="0"/>
              <a:t>Outcomes, indirectly attributable to The Hub</a:t>
            </a:r>
          </a:p>
          <a:p>
            <a:pPr lvl="1"/>
            <a:r>
              <a:rPr lang="en-US" altLang="zh-TW" sz="1600" dirty="0" smtClean="0"/>
              <a:t>Number of collaborative researches</a:t>
            </a:r>
          </a:p>
          <a:p>
            <a:pPr lvl="1"/>
            <a:r>
              <a:rPr lang="en-US" altLang="zh-TW" sz="1600" dirty="0" smtClean="0"/>
              <a:t>Number of contract researches</a:t>
            </a:r>
          </a:p>
          <a:p>
            <a:pPr lvl="1"/>
            <a:r>
              <a:rPr lang="en-US" altLang="zh-TW" sz="1600" dirty="0" smtClean="0"/>
              <a:t>Number of consultancies, and income thereby generated</a:t>
            </a:r>
          </a:p>
          <a:p>
            <a:pPr lvl="1"/>
            <a:r>
              <a:rPr lang="en-US" altLang="zh-TW" sz="1600" dirty="0" smtClean="0"/>
              <a:t>Number of invited public lectures, symposia, exhibitions, performances &amp; honorary degree speeches</a:t>
            </a:r>
          </a:p>
          <a:p>
            <a:pPr lvl="1"/>
            <a:r>
              <a:rPr lang="en-US" altLang="zh-TW" sz="1600" dirty="0" smtClean="0"/>
              <a:t>Number of University staff invited to be mentors</a:t>
            </a:r>
          </a:p>
          <a:p>
            <a:pPr lvl="1"/>
            <a:r>
              <a:rPr lang="en-US" altLang="zh-TW" sz="1600" dirty="0" smtClean="0"/>
              <a:t>Number of positive media impact related to knowledge transfer coverage, including print, online and electronic media</a:t>
            </a:r>
          </a:p>
          <a:p>
            <a:pPr lvl="1"/>
            <a:r>
              <a:rPr lang="en-US" altLang="zh-TW" sz="1600" dirty="0" smtClean="0"/>
              <a:t>Number of appointments of external members to HKU advisory boards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14876" y="1643050"/>
            <a:ext cx="40719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ts val="500"/>
              </a:spcBef>
              <a:spcAft>
                <a:spcPts val="500"/>
              </a:spcAft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400" kern="0" dirty="0" smtClean="0">
                <a:latin typeface="LiSu" pitchFamily="49" charset="-122"/>
                <a:ea typeface="LiSu" pitchFamily="49" charset="-122"/>
              </a:rPr>
              <a:t>间接归功于学术库的成果</a:t>
            </a:r>
            <a:endParaRPr kumimoji="1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17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合作研究项目数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17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合同研究项目数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17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提供顾问服务次数及因此而产生的收益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1750" kern="0" dirty="0" smtClean="0">
                <a:latin typeface="LiSu" pitchFamily="49" charset="-122"/>
                <a:ea typeface="LiSu" pitchFamily="49" charset="-122"/>
              </a:rPr>
              <a:t>获邀公开演讲，出席研讨会、展览、表现及名誉学位演讲的次数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lvl="1" indent="-285750" ea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TW" altLang="en-US" sz="1750" kern="0" dirty="0" smtClean="0">
                <a:latin typeface="LiSu" pitchFamily="49" charset="-122"/>
                <a:ea typeface="LiSu" pitchFamily="49" charset="-122"/>
              </a:rPr>
              <a:t>获邀为</a:t>
            </a:r>
            <a:r>
              <a:rPr lang="zh-CN" altLang="en-US" sz="1750" kern="0" dirty="0" smtClean="0">
                <a:latin typeface="LiSu" pitchFamily="49" charset="-122"/>
                <a:ea typeface="LiSu" pitchFamily="49" charset="-122"/>
              </a:rPr>
              <a:t>辅导教师的大学职员人数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17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产生与知识交流有关的正面媒体效应的次数，包括印刷、网上及电子传媒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500"/>
              </a:spcBef>
              <a:spcAft>
                <a:spcPts val="50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1" lang="zh-CN" altLang="en-US" sz="17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Su" pitchFamily="49" charset="-122"/>
                <a:ea typeface="LiSu" pitchFamily="49" charset="-122"/>
              </a:rPr>
              <a:t>受聘为港大顾问委员会的校外委员人数</a:t>
            </a:r>
            <a:endParaRPr kumimoji="1" lang="en-US" altLang="zh-TW" sz="175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Su" pitchFamily="49" charset="-122"/>
              <a:ea typeface="LiSu" pitchFamily="49" charset="-122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643578"/>
            <a:ext cx="3122613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Content Placeholder 2"/>
          <p:cNvSpPr>
            <a:spLocks noGrp="1"/>
          </p:cNvSpPr>
          <p:nvPr>
            <p:ph type="subTitle" sz="quarter" idx="1"/>
          </p:nvPr>
        </p:nvSpPr>
        <p:spPr>
          <a:xfrm>
            <a:off x="1714480" y="785794"/>
            <a:ext cx="6477000" cy="457200"/>
          </a:xfrm>
          <a:ln w="9525"/>
        </p:spPr>
        <p:txBody>
          <a:bodyPr/>
          <a:lstStyle/>
          <a:p>
            <a:pPr algn="r" eaLnBrk="1" hangingPunct="1"/>
            <a:r>
              <a:rPr lang="en-US" altLang="zh-CN" dirty="0" err="1" smtClean="0">
                <a:ea typeface="宋体" pitchFamily="2" charset="-122"/>
              </a:rPr>
              <a:t>Terima</a:t>
            </a:r>
            <a:r>
              <a:rPr lang="en-US" altLang="zh-CN" dirty="0" smtClean="0">
                <a:ea typeface="宋体" pitchFamily="2" charset="-122"/>
              </a:rPr>
              <a:t> </a:t>
            </a:r>
            <a:r>
              <a:rPr lang="en-US" altLang="zh-CN" dirty="0" err="1" smtClean="0">
                <a:ea typeface="宋体" pitchFamily="2" charset="-122"/>
              </a:rPr>
              <a:t>Kasih</a:t>
            </a: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r>
              <a:rPr lang="az-Cyrl-AZ" altLang="zh-TW" dirty="0" smtClean="0"/>
              <a:t>спасибо</a:t>
            </a:r>
            <a:br>
              <a:rPr lang="az-Cyrl-AZ" altLang="zh-TW" dirty="0" smtClean="0"/>
            </a:br>
            <a:r>
              <a:rPr lang="ar-AE" altLang="zh-TW" dirty="0" smtClean="0"/>
              <a:t>شكرا لك</a:t>
            </a:r>
            <a:br>
              <a:rPr lang="ar-AE" altLang="zh-TW" dirty="0" smtClean="0"/>
            </a:br>
            <a:r>
              <a:rPr lang="zh-TW" altLang="en-US" sz="3600" dirty="0" smtClean="0">
                <a:latin typeface="LiSu" pitchFamily="49" charset="-122"/>
                <a:ea typeface="LiSu" pitchFamily="49" charset="-122"/>
              </a:rPr>
              <a:t>謝謝您</a:t>
            </a:r>
            <a:r>
              <a:rPr lang="zh-TW" altLang="en-US" dirty="0" smtClean="0">
                <a:ea typeface="新細明體" charset="-120"/>
              </a:rPr>
              <a:t/>
            </a:r>
            <a:br>
              <a:rPr lang="zh-TW" altLang="en-US" dirty="0" smtClean="0">
                <a:ea typeface="新細明體" charset="-120"/>
              </a:rPr>
            </a:br>
            <a:r>
              <a:rPr lang="ko-KR" altLang="en-US" dirty="0" smtClean="0">
                <a:ea typeface="굴림" pitchFamily="34" charset="-127"/>
              </a:rPr>
              <a:t>감사합니다</a:t>
            </a:r>
            <a:r>
              <a:rPr lang="en-US" altLang="ko-KR" dirty="0" smtClean="0">
                <a:ea typeface="굴림" pitchFamily="34" charset="-127"/>
              </a:rPr>
              <a:t/>
            </a:r>
            <a:br>
              <a:rPr lang="en-US" altLang="ko-KR" dirty="0" smtClean="0">
                <a:ea typeface="굴림" pitchFamily="34" charset="-127"/>
              </a:rPr>
            </a:br>
            <a:r>
              <a:rPr lang="vi-VN" altLang="zh-TW" dirty="0" smtClean="0"/>
              <a:t>cảm ơn bạn</a:t>
            </a:r>
            <a:r>
              <a:rPr lang="en-US" altLang="zh-TW" dirty="0" smtClean="0">
                <a:ea typeface="新細明體" charset="-120"/>
              </a:rPr>
              <a:t/>
            </a:r>
            <a:br>
              <a:rPr lang="en-US" altLang="zh-TW" dirty="0" smtClean="0">
                <a:ea typeface="新細明體" charset="-120"/>
              </a:rPr>
            </a:br>
            <a:r>
              <a:rPr lang="hi-IN" altLang="zh-TW" dirty="0" smtClean="0"/>
              <a:t>धन्यवाद</a:t>
            </a:r>
            <a:br>
              <a:rPr lang="hi-IN" altLang="zh-TW" dirty="0" smtClean="0"/>
            </a:br>
            <a:r>
              <a:rPr lang="el-GR" altLang="zh-TW" dirty="0" smtClean="0"/>
              <a:t>Σε ευχαριστώ</a:t>
            </a:r>
            <a:r>
              <a:rPr lang="en-US" altLang="zh-TW" dirty="0" smtClean="0">
                <a:ea typeface="新細明體" charset="-120"/>
              </a:rPr>
              <a:t/>
            </a:r>
            <a:br>
              <a:rPr lang="en-US" altLang="zh-TW" dirty="0" smtClean="0">
                <a:ea typeface="新細明體" charset="-120"/>
              </a:rPr>
            </a:br>
            <a:r>
              <a:rPr lang="he-IL" altLang="zh-TW" dirty="0" smtClean="0"/>
              <a:t> תודה</a:t>
            </a:r>
            <a:r>
              <a:rPr lang="en-US" altLang="zh-TW" dirty="0" smtClean="0">
                <a:ea typeface="新細明體" charset="-120"/>
              </a:rPr>
              <a:t/>
            </a:r>
            <a:br>
              <a:rPr lang="en-US" altLang="zh-TW" dirty="0" smtClean="0">
                <a:ea typeface="新細明體" charset="-120"/>
              </a:rPr>
            </a:br>
            <a:r>
              <a:rPr lang="ja-JP" altLang="en-US" smtClean="0">
                <a:ea typeface="MS PGothic" pitchFamily="34" charset="-128"/>
              </a:rPr>
              <a:t>有り難うございます</a:t>
            </a:r>
            <a:br>
              <a:rPr lang="ja-JP" altLang="en-US" smtClean="0">
                <a:ea typeface="MS PGothic" pitchFamily="34" charset="-128"/>
              </a:rPr>
            </a:br>
            <a:r>
              <a:rPr lang="en-US" altLang="zh-TW" dirty="0" smtClean="0">
                <a:ea typeface="新細明體" charset="-120"/>
              </a:rPr>
              <a:t>Thank You</a:t>
            </a:r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643050"/>
            <a:ext cx="8191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2786058"/>
            <a:ext cx="19050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2786058"/>
            <a:ext cx="1828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42" y="1785926"/>
            <a:ext cx="17240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214290"/>
            <a:ext cx="11430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extBox 9"/>
          <p:cNvSpPr txBox="1">
            <a:spLocks noChangeArrowheads="1"/>
          </p:cNvSpPr>
          <p:nvPr/>
        </p:nvSpPr>
        <p:spPr bwMode="auto">
          <a:xfrm>
            <a:off x="2000232" y="571480"/>
            <a:ext cx="221932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000" dirty="0">
                <a:latin typeface="Century Gothic" pitchFamily="34" charset="0"/>
              </a:rPr>
              <a:t>HKU Colleagues </a:t>
            </a:r>
          </a:p>
          <a:p>
            <a:r>
              <a:rPr kumimoji="0" lang="ja-JP" altLang="en-US" sz="2000">
                <a:latin typeface="Century Gothic" pitchFamily="34" charset="0"/>
                <a:ea typeface="MS PGothic" pitchFamily="34" charset="-128"/>
              </a:rPr>
              <a:t>　　　</a:t>
            </a:r>
            <a:r>
              <a:rPr kumimoji="0" lang="en-US" altLang="zh-TW" sz="2000" dirty="0">
                <a:latin typeface="Century Gothic" pitchFamily="34" charset="0"/>
              </a:rPr>
              <a:t> </a:t>
            </a:r>
            <a:r>
              <a:rPr kumimoji="0" lang="ja-JP" altLang="en-US" sz="2600">
                <a:latin typeface="LiSu" pitchFamily="49" charset="-122"/>
                <a:ea typeface="LiSu" pitchFamily="49" charset="-122"/>
              </a:rPr>
              <a:t>港大</a:t>
            </a:r>
            <a:r>
              <a:rPr kumimoji="0" lang="zh-TW" altLang="en-US" sz="2600" dirty="0">
                <a:latin typeface="LiSu" pitchFamily="49" charset="-122"/>
                <a:ea typeface="LiSu" pitchFamily="49" charset="-122"/>
              </a:rPr>
              <a:t>同僚</a:t>
            </a:r>
          </a:p>
        </p:txBody>
      </p:sp>
      <p:sp>
        <p:nvSpPr>
          <p:cNvPr id="28682" name="TextBox 9"/>
          <p:cNvSpPr txBox="1">
            <a:spLocks noChangeArrowheads="1"/>
          </p:cNvSpPr>
          <p:nvPr/>
        </p:nvSpPr>
        <p:spPr bwMode="auto">
          <a:xfrm>
            <a:off x="7572396" y="6211669"/>
            <a:ext cx="785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zh-CN" dirty="0" err="1">
                <a:solidFill>
                  <a:srgbClr val="C00000"/>
                </a:solidFill>
                <a:latin typeface="Wingdings 2" pitchFamily="18" charset="2"/>
                <a:ea typeface="宋体" pitchFamily="2" charset="-122"/>
              </a:rPr>
              <a:t>da</a:t>
            </a:r>
            <a:endParaRPr kumimoji="0" lang="zh-TW" altLang="en-US" dirty="0">
              <a:latin typeface="Century Gothic" pitchFamily="34" charset="0"/>
            </a:endParaRPr>
          </a:p>
          <a:p>
            <a:endParaRPr kumimoji="0" lang="zh-TW" altLang="en-US" dirty="0">
              <a:latin typeface="Century Gothic" pitchFamily="34" charset="0"/>
            </a:endParaRPr>
          </a:p>
        </p:txBody>
      </p:sp>
      <p:pic>
        <p:nvPicPr>
          <p:cNvPr id="28683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86050" y="3167058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928662" y="1857364"/>
            <a:ext cx="7572428" cy="3886200"/>
          </a:xfrm>
        </p:spPr>
        <p:txBody>
          <a:bodyPr/>
          <a:lstStyle/>
          <a:p>
            <a:r>
              <a:rPr lang="en-US" altLang="zh-TW" sz="2800" dirty="0" smtClean="0">
                <a:ea typeface="新細明體" charset="-120"/>
              </a:rPr>
              <a:t>This PPT &amp; PDF are licensed under a Creative Commons license.  This license permits non-commercial use of this work, so long as attribution is given.  For more information about the license, visit</a:t>
            </a:r>
          </a:p>
          <a:p>
            <a:r>
              <a:rPr lang="en-US" altLang="zh-TW" sz="2800" dirty="0" smtClean="0">
                <a:ea typeface="新細明體" charset="-120"/>
                <a:hlinkClick r:id="rId3"/>
              </a:rPr>
              <a:t>http://creativecommons.org/licenses/by-nc-sa/3.0/hk/</a:t>
            </a:r>
            <a:endParaRPr lang="en-US" altLang="zh-TW" sz="2800" dirty="0" smtClean="0">
              <a:ea typeface="新細明體" charset="-120"/>
            </a:endParaRPr>
          </a:p>
          <a:p>
            <a:r>
              <a:rPr lang="en-US" altLang="zh-TW" sz="2800" dirty="0" smtClean="0">
                <a:ea typeface="新細明體" charset="-120"/>
              </a:rPr>
              <a:t>Archived at,</a:t>
            </a:r>
          </a:p>
          <a:p>
            <a:pPr lvl="1"/>
            <a:r>
              <a:rPr lang="en-US" altLang="zh-TW" sz="2400" smtClean="0">
                <a:ea typeface="新細明體" charset="-120"/>
                <a:hlinkClick r:id="rId4"/>
              </a:rPr>
              <a:t>http</a:t>
            </a:r>
            <a:r>
              <a:rPr lang="en-US" altLang="zh-TW" sz="2400" smtClean="0">
                <a:ea typeface="新細明體" charset="-120"/>
                <a:hlinkClick r:id="rId4"/>
              </a:rPr>
              <a:t>://</a:t>
            </a:r>
            <a:r>
              <a:rPr lang="en-US" altLang="zh-TW" sz="2400" smtClean="0">
                <a:ea typeface="新細明體" charset="-120"/>
                <a:hlinkClick r:id="rId4"/>
              </a:rPr>
              <a:t>hub.hku.hk/handle/123456789/57066</a:t>
            </a:r>
            <a:endParaRPr lang="en-US" altLang="zh-TW" sz="2400" smtClean="0">
              <a:ea typeface="新細明體" charset="-120"/>
            </a:endParaRPr>
          </a:p>
          <a:p>
            <a:pPr lvl="1"/>
            <a:endParaRPr lang="en-US" altLang="zh-TW" sz="2400" dirty="0" smtClean="0">
              <a:ea typeface="新細明體" charset="-120"/>
            </a:endParaRPr>
          </a:p>
          <a:p>
            <a:endParaRPr lang="zh-TW" altLang="en-US" sz="2800" dirty="0" smtClean="0">
              <a:ea typeface="新細明體" charset="-120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857232"/>
            <a:ext cx="1600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CDESIGNN</Template>
  <TotalTime>6580</TotalTime>
  <Words>1729</Words>
  <Application>Microsoft Office PowerPoint</Application>
  <PresentationFormat>On-screen Show (4:3)</PresentationFormat>
  <Paragraphs>256</Paragraphs>
  <Slides>30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吉祥如意</vt:lpstr>
      <vt:lpstr>Worksheet</vt:lpstr>
      <vt:lpstr>The HKU Scholars Hub</vt:lpstr>
      <vt:lpstr>HKU: Vision 香港大学的抱负</vt:lpstr>
      <vt:lpstr>HKU: Mission 香港大学的使命</vt:lpstr>
      <vt:lpstr>HKU: Strategic Development 2009 ~ 2014  2009 ~ 2014 策略方針</vt:lpstr>
      <vt:lpstr>Knowledge Transfer (KT)  KE 知识转移 知识交流</vt:lpstr>
      <vt:lpstr>The HKU Scholars Hub 香港大学学术库</vt:lpstr>
      <vt:lpstr>Slide 7</vt:lpstr>
      <vt:lpstr>Slide 8</vt:lpstr>
      <vt:lpstr>Slide 9</vt:lpstr>
      <vt:lpstr>HKU ResearcherPages 港大研究者頁</vt:lpstr>
      <vt:lpstr>Authority Control 规范控制</vt:lpstr>
      <vt:lpstr>Slide 12</vt:lpstr>
      <vt:lpstr>Marshal Data for Upload 整理资料准备上载</vt:lpstr>
      <vt:lpstr>Metrics : Scopus 计量指标：Scopus</vt:lpstr>
      <vt:lpstr>Metrics: Web of Knowledge 计量指标：学术信息资源整合体系</vt:lpstr>
      <vt:lpstr>Metrics /计量指标  www.researcherID.com</vt:lpstr>
      <vt:lpstr>Web Services to Integrate with Workflow</vt:lpstr>
      <vt:lpstr>Slide 18</vt:lpstr>
      <vt:lpstr>Slide 19</vt:lpstr>
      <vt:lpstr>Slide 20</vt:lpstr>
      <vt:lpstr>Slide 21</vt:lpstr>
      <vt:lpstr>Slide 22</vt:lpstr>
      <vt:lpstr>Slide 23</vt:lpstr>
      <vt:lpstr>User Authentication 用户认证</vt:lpstr>
      <vt:lpstr>Staff Mode 职员模式</vt:lpstr>
      <vt:lpstr>Slide 26</vt:lpstr>
      <vt:lpstr>KE: Relevant Key Indicators 知识交流：有关重要指标</vt:lpstr>
      <vt:lpstr>KE: Relevant Key Indicators 知识交流：有关重要指标</vt:lpstr>
      <vt:lpstr>Slide 29</vt:lpstr>
      <vt:lpstr>Slide 30</vt:lpstr>
    </vt:vector>
  </TitlesOfParts>
  <Company>University of Hong Kong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HKU Have an Institutional Repository</dc:title>
  <dc:creator>HKU Libraries</dc:creator>
  <cp:lastModifiedBy>HKU Libraries</cp:lastModifiedBy>
  <cp:revision>359</cp:revision>
  <dcterms:created xsi:type="dcterms:W3CDTF">2005-12-10T05:47:59Z</dcterms:created>
  <dcterms:modified xsi:type="dcterms:W3CDTF">2010-04-07T08:11:30Z</dcterms:modified>
</cp:coreProperties>
</file>